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48" r:id="rId5"/>
  </p:sldMasterIdLst>
  <p:notesMasterIdLst>
    <p:notesMasterId r:id="rId26"/>
  </p:notesMasterIdLst>
  <p:sldIdLst>
    <p:sldId id="256" r:id="rId6"/>
    <p:sldId id="261" r:id="rId7"/>
    <p:sldId id="306" r:id="rId8"/>
    <p:sldId id="297" r:id="rId9"/>
    <p:sldId id="259" r:id="rId10"/>
    <p:sldId id="279" r:id="rId11"/>
    <p:sldId id="289" r:id="rId12"/>
    <p:sldId id="302" r:id="rId13"/>
    <p:sldId id="290" r:id="rId14"/>
    <p:sldId id="292" r:id="rId15"/>
    <p:sldId id="291" r:id="rId16"/>
    <p:sldId id="287" r:id="rId17"/>
    <p:sldId id="304" r:id="rId18"/>
    <p:sldId id="257" r:id="rId19"/>
    <p:sldId id="267" r:id="rId20"/>
    <p:sldId id="268" r:id="rId21"/>
    <p:sldId id="269" r:id="rId22"/>
    <p:sldId id="275" r:id="rId23"/>
    <p:sldId id="274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756F19-4FC3-A76B-EF7D-F2B85BC74160}" name="Stevenson, Kyle (STFC,DL,SC)" initials="" userId="S::kyle.stevenson@stfc.ac.uk::af7a1930-7511-4dd0-8dcd-8e5fce19628b" providerId="AD"/>
  <p188:author id="{F2FBFBB8-8877-EBC0-814F-5E1939A37A8B}" name="Harding, Lyndsey (STFC,RAL,SC)" initials="H(" userId="S::lyndsey.harding@stfc.ac.uk::095ebd9f-ef50-4809-a6f8-9fd7126f4906" providerId="AD"/>
  <p188:author id="{1212ABF2-0878-A2E9-F116-FAE38AB7E719}" name="Cartmell, Katie (STFC,RAL,SC)" initials="CK" userId="S::katie.cartmell@stfc.ac.uk::e224c09a-a586-4d62-b773-7aaa7ff59b55" providerId="AD"/>
  <p188:author id="{5AA186F7-9B91-C306-2D22-0BB0AD34928B}" name="Sampson, Lewis (STFC,RAL,SC)" initials="LS" userId="S::lewis.sampson@stfc.ac.uk::f13324cf-1227-46b8-a480-215474077d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1BD"/>
    <a:srgbClr val="F5F39A"/>
    <a:srgbClr val="5282AC"/>
    <a:srgbClr val="A8416A"/>
    <a:srgbClr val="6F7280"/>
    <a:srgbClr val="1E1E1E"/>
    <a:srgbClr val="EAAB01"/>
    <a:srgbClr val="1FA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FE72B9-1E3C-4AAF-B65B-D746FCF72D42}" v="1" dt="2026-02-24T12:43:02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70B26-D644-6947-BDD8-EBAF884398EE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4CD3B-6598-5143-BB20-49D1A9AD4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74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39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1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3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8977E-99BC-ACB8-1E2F-3F7540D77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08AC8-EA47-736C-C75D-159E40502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80005-E818-A1BC-6E80-2438E7E52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Recommended replacement for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DD382-1B0C-B4B2-81F1-8FCCFA2F1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17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8FBDC-8902-626E-A82E-5EE0A2E05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01DD3C-24A9-D9EE-B0D9-928FC3D3A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B73C1-829B-D42A-06D4-93AB2B7C2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Recommended replacement for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340F6-6CB1-FA3F-7EEF-15D4D1DC1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7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B72C5-8478-ABA7-B00E-22A3A8208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D18223-E131-53D0-1AC4-DD8AF7F7D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232BB4-C1B0-E3B8-7F15-C44D52529D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Recommended replacement for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20617-CDAB-1A2D-7EEF-47F9DFCFA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8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5AE71-6BE5-F5AC-0919-08569ADFD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03DFA8-2F00-11B9-C774-A400C4805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E7C6F-EDFD-3A91-B3F9-703CF7DAF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Recommended replacement for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DA14C-5E02-1584-61AF-D45524FF7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55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79068-B024-7751-6029-0D2FBC4CC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4C459-0F25-9112-8C0F-024D9CA0B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764DB-D24C-F665-8303-9C785B432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Recommended replacement for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0CEE1-CF96-1E8D-8AC4-AA398E4C9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70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C138E-DA1F-9907-9F69-C3DF68F1E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B5702-6CF2-AED9-3F98-379771DAF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A0E76-6270-C35F-275E-962A6D314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Recommended replacement for previous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D1B73-9923-2356-E05D-72E2A8790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15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4CD3B-6598-5143-BB20-49D1A9AD44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0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3FFA-7E7F-1E04-43DF-A5EB35A40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221FB-4DBA-95E2-6BE8-C46595750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0099D-4C8E-1F80-910C-1B929B45D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C1171-434C-B90A-C7D6-5FC94A0B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96535-9E18-694B-B68A-18C72A16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2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C9BD5-BBEC-FA20-BD36-8810E67F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F2862-BF31-CF08-6C31-4862AB370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13FC5-A2B2-2F10-AFEE-CA16FC86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C9D0F-ADA6-780B-A4D4-DD40B520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3EB2-599F-DA99-58CE-69F96096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27C8FF-7F08-FF76-7A71-0D25D28BD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39B9D-D60C-4513-1B1B-09D8F256E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81317-7E0C-8D87-7E1E-DBB622DE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60953-B9F5-86C1-F6C8-0685F48A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0904A-4502-190E-A5CD-0E9CE522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6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039A-6AF5-0AAC-8745-F93A34CD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45844-9098-B1EE-DE2A-6A5191E43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C0FDC-338F-1508-B1C1-6C2C8890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A7578-A5CF-9F85-B126-8735124AD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A8AA-9522-0A24-38C9-3743AB6C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6609-4308-3CF2-B12D-86807BEE8D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GB"/>
              <a:t>What is DAFNI? 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40812-7D4C-B66B-5070-E545FFA1D0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4515" y="3419"/>
            <a:ext cx="3006970" cy="365125"/>
          </a:xfrm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www.dafni.ac.uk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B66D2-6322-440B-B2D7-0B19BB89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E3E9D-4D87-4326-FD0B-BF659B344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3F81B-B0CC-EC0F-EAED-96280557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5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F175-E939-7D3A-6AD4-70196F855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4176" y="1998283"/>
            <a:ext cx="9200598" cy="683702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GB"/>
              <a:t>Main bullet point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EB090-42BD-E5F1-C1D0-CA368863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CA1FE-6F6B-FA54-9B08-D6B3CB78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D485A-5DF5-5FBB-7F25-C8EA1D33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circles and dots&#10;&#10;Description automatically generated">
            <a:extLst>
              <a:ext uri="{FF2B5EF4-FFF2-40B4-BE49-F238E27FC236}">
                <a16:creationId xmlns:a16="http://schemas.microsoft.com/office/drawing/2014/main" id="{8C9568B6-E346-C9A7-FC22-4F99147F5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7226" y="2236822"/>
            <a:ext cx="347501" cy="3543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5FA367-436E-46EA-15C3-98CAED696EFE}"/>
              </a:ext>
            </a:extLst>
          </p:cNvPr>
          <p:cNvSpPr txBox="1">
            <a:spLocks/>
          </p:cNvSpPr>
          <p:nvPr userDrawn="1"/>
        </p:nvSpPr>
        <p:spPr>
          <a:xfrm>
            <a:off x="2146852" y="2681985"/>
            <a:ext cx="9200598" cy="542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2800" b="0"/>
              <a:t>Sub bullet point</a:t>
            </a:r>
            <a:endParaRPr lang="en-US" sz="2800" b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08E60C-473F-B41E-86D7-F4F564602E59}"/>
              </a:ext>
            </a:extLst>
          </p:cNvPr>
          <p:cNvSpPr/>
          <p:nvPr userDrawn="1"/>
        </p:nvSpPr>
        <p:spPr>
          <a:xfrm>
            <a:off x="1961500" y="2855111"/>
            <a:ext cx="185352" cy="1967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5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D6272-C635-D5FD-6B5E-DD7CE10E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AEDB-FD8B-013D-6C4D-B9B82102D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CCD0C-1B4B-E79C-4D0A-EE6253FAD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0E73C-8769-AC9E-6B65-4E16FB1B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7D032-89C4-F3B2-5EB2-51B78BF9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3A05-135B-6396-B672-DD4C347A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15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C5D3-A242-D336-C348-EC1B1B1D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9D64-AD5B-49AF-4F86-BFB10190B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DC823-3EAB-473B-CD3D-56874ECAB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6523D-06F0-347A-B88B-CBCE2B02A4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AEE8B-F7C5-E390-4394-DDB20053D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C2128F-D9B0-A7C7-31A5-A7D9863DF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B90BDE-229D-737B-BD16-B9C497B4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CB6BF-799A-CE74-C9DD-C87D675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98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BAEC-2B1D-E4AE-C46E-D7B2E863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73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411F94-0414-21AC-384D-D85CD3A3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A719B9-F7AE-A380-E322-D9B4EB62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4E1C8-C427-6B08-B690-1DDF920E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1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95EE6-5445-6904-5C2A-D45E29D1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2C6F-E669-A1C8-670A-470105810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E9537-EE0D-29ED-0EF2-C97EE2C9C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A0A4A-A8C9-844B-4F49-FE233C52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FEB04-85D5-7B4F-B143-90D207F6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EFF6F-A7D7-97BC-C42D-5D5147B8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9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E68D-7522-0DFE-AF94-C9C044B5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F9D02-B7C5-FAEA-ED6D-BE82259EE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8DE0B-1531-43C8-EAC7-E79DAC97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77AB4-0D9F-C062-0B8D-600A8D788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35C7C-F3AC-6A76-D90E-9D2BA960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75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1930-88C2-6798-A147-0B446FB2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39013-229A-306C-5E60-02BD9628E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AC16F-7F04-353A-CF74-72275A561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9216B-DEB4-ED32-112E-DD39F42B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F220F-6399-9138-C514-3BA83604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0AE28-F3BA-ABDB-ECC3-CE96F2E6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43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CBFC-14BE-09BA-DE2C-2E9537E9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3322C-95FA-340B-9E55-86D532663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019F-F8A2-5340-FA67-EEC21B00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4CEA6-F709-BC41-10B1-7C7B6DF3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CA371-42E7-A2B5-AB13-8CDC9776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9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57F1A3-90CE-A994-A82D-77D20EFA5A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7E6FB-2577-5D92-B790-834CE5672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EB099-DD0F-C0B9-4D07-9873DAFB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058DD-F685-DA42-8F59-DF291BAF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14345-E5B0-1C75-B7B5-5559A13DF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3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44B6-ABFA-0D7E-482B-0389381A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27505-B80A-593F-B372-4FD41FC2A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BA6F9-24F2-3205-01C4-91EEFF55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7B44E-24C8-5DA9-95CF-23035FCAA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B95E5-A7CD-0788-C653-52DBD97C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4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B960A-FECA-51B1-F1BF-A3D0EA0C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7E0D9-6073-17C6-F674-836D1B4B9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A5616-A5C3-38B2-F73C-3CD1F3D38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66BF4-D7C5-D8BA-6B86-3CFCFE5B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9B68E-8E8E-B1BC-9D4C-0A70FA11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A5DDF-1EC8-FF54-6768-24D6AF9C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7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98F1-979C-CF3B-441E-4BDE2265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72DE3-B065-453A-76F8-316AA70F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43288-73C9-335D-D940-35765DCB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54A33-3ABA-014C-DD58-5A3E81B00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95CA61-5F83-E93E-A2F5-71A7B28A7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7CF85-B712-A523-1BEE-8302D8B1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E7EBBD-B578-6768-8971-7FB501F5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4195E5-403E-E59F-7840-9C569B05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99D59-578A-8630-4CA5-0EDB4B9E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36444-E114-A7C8-B442-703D47DF2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4A7C7-DF33-2CB6-5571-0335CA57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FFED4-166E-2E72-0FC6-3207FDA9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6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1A3161-1008-0E21-DC73-7853B6B12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D9029-2228-B880-EF10-6BB07D64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AC828-7B74-5C55-B847-5C883FC36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1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A5924-E307-61F9-2E21-92014FB7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45DAA-AC35-DB2D-127C-643083F7E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6E00C-978D-247C-2648-BB13447A1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56D97-0F06-5728-978C-BB37F254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5B2DD-A17D-2D55-09E7-76AE5CB6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E810F-DC85-2E21-5271-E9E5C66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5A61-DC5A-C282-08E7-5659C65D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05AC3-73CB-92F6-8408-980ED01ED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9961E-F5E2-D7A8-4633-B615AAD67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3A6C8-1688-9D14-0688-67C1744A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BE900-0C62-D666-51A0-5A383B50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1DE09-0994-33C9-3114-56DADE0E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1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13EEA-3C64-47E7-470B-CEF748F1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66A29-748A-26DB-1469-0A89B3269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5864-D378-9054-5FA2-FF48939A0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F0B2D-70BD-BC4F-A8EF-A43D8ADAE33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D6FCB-3EE2-0259-9DCC-9211F50A3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35BC-5830-D5E6-2253-009BFF060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2A691-9F58-4341-B19A-1504AD98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5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25A4E-A2DB-2E96-1CED-8C2775F3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A5BE-6320-EDA7-D3EC-D92CE5EBB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0A8AA-395D-B64F-EDE9-A2070EA53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97AB-3760-DFE7-D46C-14CC43157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DA87-49DD-D082-5B29-ADA22CADF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background with white dots and lines&#10;&#10;Description automatically generated">
            <a:extLst>
              <a:ext uri="{FF2B5EF4-FFF2-40B4-BE49-F238E27FC236}">
                <a16:creationId xmlns:a16="http://schemas.microsoft.com/office/drawing/2014/main" id="{69E53A62-9E61-9DC2-CA32-A3919E92B7E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2677"/>
            <a:ext cx="12196765" cy="68553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6BA979-EA35-E42E-33E5-64829879C085}"/>
              </a:ext>
            </a:extLst>
          </p:cNvPr>
          <p:cNvSpPr/>
          <p:nvPr userDrawn="1"/>
        </p:nvSpPr>
        <p:spPr>
          <a:xfrm>
            <a:off x="0" y="5493323"/>
            <a:ext cx="12192000" cy="13864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blue background with blue text&#10;&#10;Description automatically generated">
            <a:extLst>
              <a:ext uri="{FF2B5EF4-FFF2-40B4-BE49-F238E27FC236}">
                <a16:creationId xmlns:a16="http://schemas.microsoft.com/office/drawing/2014/main" id="{8FE3F0B6-A0E0-6DE0-550C-D01E833694E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005149" y="5781882"/>
            <a:ext cx="1986451" cy="948836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22BB3DC2-25B0-5424-7EA0-DF0AF9E8E5C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0141" y="5965023"/>
            <a:ext cx="3210899" cy="825955"/>
          </a:xfrm>
          <a:prstGeom prst="rect">
            <a:avLst/>
          </a:prstGeom>
        </p:spPr>
      </p:pic>
      <p:pic>
        <p:nvPicPr>
          <p:cNvPr id="23" name="Picture 22" descr="A logo with text on it&#10;&#10;Description automatically generated">
            <a:extLst>
              <a:ext uri="{FF2B5EF4-FFF2-40B4-BE49-F238E27FC236}">
                <a16:creationId xmlns:a16="http://schemas.microsoft.com/office/drawing/2014/main" id="{2E1C5DEA-AD09-99EE-F240-102B69DE18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674945" y="6015012"/>
            <a:ext cx="2955494" cy="740416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EEB0278D-1DCF-82A7-689F-195AAF6C90A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609992" y="5781463"/>
            <a:ext cx="2165121" cy="94925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759D68F7-EB5D-6A80-0307-D621CAED9CC9}"/>
              </a:ext>
            </a:extLst>
          </p:cNvPr>
          <p:cNvSpPr/>
          <p:nvPr userDrawn="1"/>
        </p:nvSpPr>
        <p:spPr>
          <a:xfrm>
            <a:off x="0" y="5547701"/>
            <a:ext cx="12124592" cy="233828"/>
          </a:xfrm>
          <a:prstGeom prst="rightArrow">
            <a:avLst/>
          </a:prstGeom>
          <a:solidFill>
            <a:srgbClr val="5482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tnu.edu/civil-security/urban-infrastructure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26" Type="http://schemas.openxmlformats.org/officeDocument/2006/relationships/image" Target="../media/image36.jpe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29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png"/><Relationship Id="rId28" Type="http://schemas.openxmlformats.org/officeDocument/2006/relationships/image" Target="../media/image38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svg"/><Relationship Id="rId22" Type="http://schemas.openxmlformats.org/officeDocument/2006/relationships/image" Target="../media/image32.jpeg"/><Relationship Id="rId27" Type="http://schemas.openxmlformats.org/officeDocument/2006/relationships/image" Target="../media/image37.jpeg"/><Relationship Id="rId30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10.emf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10.emf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network of dots and lines&#10;&#10;Description automatically generated">
            <a:extLst>
              <a:ext uri="{FF2B5EF4-FFF2-40B4-BE49-F238E27FC236}">
                <a16:creationId xmlns:a16="http://schemas.microsoft.com/office/drawing/2014/main" id="{469171EC-A36E-C808-57DC-B3624774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86" r="51170" b="9550"/>
          <a:stretch>
            <a:fillRect/>
          </a:stretch>
        </p:blipFill>
        <p:spPr>
          <a:xfrm>
            <a:off x="6673557" y="0"/>
            <a:ext cx="551844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EBE93-6ED7-FC03-3E25-3DE4597A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39" y="6171197"/>
            <a:ext cx="1854249" cy="474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8793D7-8061-5452-2CB9-2CCA5C4EA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874" y="6171197"/>
            <a:ext cx="1902023" cy="474759"/>
          </a:xfrm>
          <a:prstGeom prst="rect">
            <a:avLst/>
          </a:prstGeom>
        </p:spPr>
      </p:pic>
      <p:pic>
        <p:nvPicPr>
          <p:cNvPr id="14" name="Picture 13" descr="A black and blue background with blue text&#10;&#10;Description automatically generated">
            <a:extLst>
              <a:ext uri="{FF2B5EF4-FFF2-40B4-BE49-F238E27FC236}">
                <a16:creationId xmlns:a16="http://schemas.microsoft.com/office/drawing/2014/main" id="{68611EC3-B07F-24D1-5F18-7040937A8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583" y="5889241"/>
            <a:ext cx="1625457" cy="7764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FBE23E-C02C-0F1A-A431-8B68FB1A8603}"/>
              </a:ext>
            </a:extLst>
          </p:cNvPr>
          <p:cNvSpPr txBox="1"/>
          <p:nvPr/>
        </p:nvSpPr>
        <p:spPr>
          <a:xfrm>
            <a:off x="409939" y="1696841"/>
            <a:ext cx="6549193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dirty="0">
                <a:solidFill>
                  <a:srgbClr val="5282AC"/>
                </a:solidFill>
                <a:latin typeface="Arial"/>
                <a:cs typeface="Arial"/>
              </a:rPr>
              <a:t>Data and Analytics Facility for National Infrastructure </a:t>
            </a:r>
            <a:endParaRPr lang="en-US" sz="4800" b="1" dirty="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6F72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6F7280"/>
                </a:solidFill>
                <a:latin typeface="Arial"/>
                <a:cs typeface="Arial"/>
              </a:rPr>
              <a:t>Tom Kirkham &amp; Kyle Stevenson 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576A14-82D4-7665-43A7-E216BB94D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38" y="405213"/>
            <a:ext cx="3864253" cy="9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19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58DD4-22FF-2F2A-99FD-B42FEBAA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network of dots and lines&#10;&#10;Description automatically generated">
            <a:extLst>
              <a:ext uri="{FF2B5EF4-FFF2-40B4-BE49-F238E27FC236}">
                <a16:creationId xmlns:a16="http://schemas.microsoft.com/office/drawing/2014/main" id="{31CFC379-C6C0-343F-7493-B821568E66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81503" y="-161150"/>
            <a:ext cx="10477826" cy="7413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0D251B-A2D0-7EA5-6343-A9CADDABB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47" y="292264"/>
            <a:ext cx="1910282" cy="471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BFD50-F3CA-F3C7-7F14-B28F17B0C19A}"/>
              </a:ext>
            </a:extLst>
          </p:cNvPr>
          <p:cNvSpPr txBox="1"/>
          <p:nvPr/>
        </p:nvSpPr>
        <p:spPr>
          <a:xfrm>
            <a:off x="1004798" y="293540"/>
            <a:ext cx="730370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5282AC"/>
                </a:solidFill>
                <a:latin typeface="Arial"/>
                <a:cs typeface="Arial"/>
              </a:rPr>
              <a:t>NIMS : </a:t>
            </a:r>
            <a:r>
              <a:rPr lang="en-US" sz="3600">
                <a:solidFill>
                  <a:srgbClr val="5282AC"/>
                </a:solidFill>
                <a:latin typeface="Arial"/>
                <a:cs typeface="Arial"/>
              </a:rPr>
              <a:t>Supporting User Models</a:t>
            </a:r>
            <a:endParaRPr lang="en-US" sz="360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2DDD8F-BBB1-A34C-955C-51EB139E2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053" y="1633717"/>
            <a:ext cx="6088593" cy="3423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C8C94-0EF9-8B0C-7682-F8771A6D634E}"/>
              </a:ext>
            </a:extLst>
          </p:cNvPr>
          <p:cNvSpPr txBox="1"/>
          <p:nvPr/>
        </p:nvSpPr>
        <p:spPr>
          <a:xfrm>
            <a:off x="630095" y="1547861"/>
            <a:ext cx="453890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Models – which could be written in a variety of computing languages - can easily be uploaded into the National Infrastructure Model Service (or NIMS). Like the data (NID) stored in DAFNI, models are also indexed with metadata for searchability.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552739-9DCE-168C-E8CB-B6D185312201}"/>
              </a:ext>
            </a:extLst>
          </p:cNvPr>
          <p:cNvSpPr txBox="1"/>
          <p:nvPr/>
        </p:nvSpPr>
        <p:spPr>
          <a:xfrm>
            <a:off x="630094" y="3947592"/>
            <a:ext cx="453890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Models can be run on the DAFNI kubernetes cluster, taking full advantage of model dockerisation, and can access the data stored on DAFNI, in a straightforward manner.</a:t>
            </a:r>
          </a:p>
        </p:txBody>
      </p:sp>
    </p:spTree>
    <p:extLst>
      <p:ext uri="{BB962C8B-B14F-4D97-AF65-F5344CB8AC3E}">
        <p14:creationId xmlns:p14="http://schemas.microsoft.com/office/powerpoint/2010/main" val="1062177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7CF74-AD10-68EB-585D-EE4FB02DD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network of dots and lines&#10;&#10;Description automatically generated">
            <a:extLst>
              <a:ext uri="{FF2B5EF4-FFF2-40B4-BE49-F238E27FC236}">
                <a16:creationId xmlns:a16="http://schemas.microsoft.com/office/drawing/2014/main" id="{4473622A-84EC-19DA-FA05-A1DDEE7792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81503" y="-161150"/>
            <a:ext cx="10477826" cy="74137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DC9DC-506B-D137-DE85-3FCE852245AB}"/>
              </a:ext>
            </a:extLst>
          </p:cNvPr>
          <p:cNvSpPr txBox="1"/>
          <p:nvPr/>
        </p:nvSpPr>
        <p:spPr>
          <a:xfrm>
            <a:off x="725075" y="293540"/>
            <a:ext cx="75009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5282AC"/>
                </a:solidFill>
                <a:latin typeface="Arial"/>
                <a:cs typeface="Arial"/>
              </a:rPr>
              <a:t>NIMS : </a:t>
            </a:r>
            <a:r>
              <a:rPr lang="en-US" sz="2800">
                <a:solidFill>
                  <a:srgbClr val="5282AC"/>
                </a:solidFill>
                <a:latin typeface="Arial"/>
                <a:cs typeface="Arial"/>
              </a:rPr>
              <a:t>Workflows</a:t>
            </a:r>
            <a:endParaRPr lang="en-US" sz="2800" i="1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6AD608-37F4-05ED-C5A5-353405904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47" y="292264"/>
            <a:ext cx="1910282" cy="471609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8A0A08-B4D4-B41D-3984-2571D76CF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571" y="1616424"/>
            <a:ext cx="5611789" cy="3355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3B81E-386B-7546-BF1F-0D6322E9ECDE}"/>
              </a:ext>
            </a:extLst>
          </p:cNvPr>
          <p:cNvSpPr txBox="1"/>
          <p:nvPr/>
        </p:nvSpPr>
        <p:spPr>
          <a:xfrm>
            <a:off x="652841" y="1570607"/>
            <a:ext cx="453890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Models in DAFNI can be joined together to form workflows in a flexible manner. Workflows can also contain loop elements, and models in general can run in series or in parallel.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08884-89B8-D2FD-C303-A9CD816BE48E}"/>
              </a:ext>
            </a:extLst>
          </p:cNvPr>
          <p:cNvSpPr txBox="1"/>
          <p:nvPr/>
        </p:nvSpPr>
        <p:spPr>
          <a:xfrm>
            <a:off x="652840" y="3344815"/>
            <a:ext cx="453890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The drag and drop interface allows workflows to be easily constructed and edited later.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4DDE0-BFB3-DFB6-D1F5-3A448964E68A}"/>
              </a:ext>
            </a:extLst>
          </p:cNvPr>
          <p:cNvSpPr txBox="1"/>
          <p:nvPr/>
        </p:nvSpPr>
        <p:spPr>
          <a:xfrm>
            <a:off x="652839" y="4436635"/>
            <a:ext cx="453890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Models can be shared between workflows, within access limits (which are controlled by the model, and data owners).</a:t>
            </a:r>
          </a:p>
        </p:txBody>
      </p:sp>
    </p:spTree>
    <p:extLst>
      <p:ext uri="{BB962C8B-B14F-4D97-AF65-F5344CB8AC3E}">
        <p14:creationId xmlns:p14="http://schemas.microsoft.com/office/powerpoint/2010/main" val="3436769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0BEFF-9D1A-5DD6-4B46-922ED082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064108-0A56-68C8-0783-321FB787D450}"/>
              </a:ext>
            </a:extLst>
          </p:cNvPr>
          <p:cNvSpPr/>
          <p:nvPr/>
        </p:nvSpPr>
        <p:spPr>
          <a:xfrm>
            <a:off x="4043101" y="1415251"/>
            <a:ext cx="7941528" cy="4720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network of dots and lines&#10;&#10;Description automatically generated">
            <a:extLst>
              <a:ext uri="{FF2B5EF4-FFF2-40B4-BE49-F238E27FC236}">
                <a16:creationId xmlns:a16="http://schemas.microsoft.com/office/drawing/2014/main" id="{AF4EA8D8-D0C8-DAEF-F2AB-7C8FE49238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81503" y="-161150"/>
            <a:ext cx="10477826" cy="74137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9B031-1FFF-CA8A-9897-CA5DCD274305}"/>
              </a:ext>
            </a:extLst>
          </p:cNvPr>
          <p:cNvSpPr txBox="1"/>
          <p:nvPr/>
        </p:nvSpPr>
        <p:spPr>
          <a:xfrm>
            <a:off x="1004798" y="293540"/>
            <a:ext cx="69511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5282AC"/>
                </a:solidFill>
                <a:latin typeface="Arial"/>
                <a:cs typeface="Arial"/>
              </a:rPr>
              <a:t>NIVS : Building </a:t>
            </a:r>
            <a:r>
              <a:rPr lang="en-US" sz="3600" b="1" err="1">
                <a:solidFill>
                  <a:srgbClr val="5282AC"/>
                </a:solidFill>
                <a:latin typeface="Arial"/>
                <a:cs typeface="Arial"/>
              </a:rPr>
              <a:t>Visualisations</a:t>
            </a:r>
            <a:endParaRPr lang="en-US" sz="3600" err="1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553826-7BB7-A578-4CA6-F0E2695B0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47" y="292264"/>
            <a:ext cx="1910282" cy="471609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6D6B041-E36D-0456-28A8-1D3812A06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341" y="1639805"/>
            <a:ext cx="7659672" cy="4186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37DF5A-D9EA-B2A1-31E9-335088A3F789}"/>
              </a:ext>
            </a:extLst>
          </p:cNvPr>
          <p:cNvSpPr txBox="1"/>
          <p:nvPr/>
        </p:nvSpPr>
        <p:spPr>
          <a:xfrm>
            <a:off x="590818" y="1710965"/>
            <a:ext cx="309585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The National Infrastructure Visualisation Service (or NIVS) allows us to visualise, understand and further analyse data from workflow outputs.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7FBB5-D39E-52ED-E25F-F6A2E8830FA4}"/>
              </a:ext>
            </a:extLst>
          </p:cNvPr>
          <p:cNvSpPr txBox="1"/>
          <p:nvPr/>
        </p:nvSpPr>
        <p:spPr>
          <a:xfrm>
            <a:off x="494362" y="3736534"/>
            <a:ext cx="310550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In DAFNI we currently support two different classes of visualisation.</a:t>
            </a:r>
            <a:endParaRPr lang="en-US"/>
          </a:p>
          <a:p>
            <a:r>
              <a:rPr lang="en-GB"/>
              <a:t>A straightforward drag &amp; drop tool, and </a:t>
            </a:r>
            <a:r>
              <a:rPr lang="en-GB" err="1"/>
              <a:t>Jupyter</a:t>
            </a:r>
            <a:r>
              <a:rPr lang="en-GB"/>
              <a:t> notebooks (python &amp; R scripting).</a:t>
            </a:r>
          </a:p>
        </p:txBody>
      </p:sp>
    </p:spTree>
    <p:extLst>
      <p:ext uri="{BB962C8B-B14F-4D97-AF65-F5344CB8AC3E}">
        <p14:creationId xmlns:p14="http://schemas.microsoft.com/office/powerpoint/2010/main" val="955455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2FDC2-5B11-2E9B-99DD-33230653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AB521D-0579-23D8-3CEB-72F4AE2EF7D9}"/>
              </a:ext>
            </a:extLst>
          </p:cNvPr>
          <p:cNvSpPr/>
          <p:nvPr/>
        </p:nvSpPr>
        <p:spPr>
          <a:xfrm>
            <a:off x="0" y="0"/>
            <a:ext cx="12331337" cy="6949440"/>
          </a:xfrm>
          <a:prstGeom prst="rect">
            <a:avLst/>
          </a:prstGeom>
          <a:solidFill>
            <a:srgbClr val="5282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7280"/>
              </a:solidFill>
            </a:endParaRPr>
          </a:p>
        </p:txBody>
      </p:sp>
      <p:pic>
        <p:nvPicPr>
          <p:cNvPr id="2" name="Picture 1" descr="A white lines and dots on a black background&#10;&#10;Description automatically generated">
            <a:extLst>
              <a:ext uri="{FF2B5EF4-FFF2-40B4-BE49-F238E27FC236}">
                <a16:creationId xmlns:a16="http://schemas.microsoft.com/office/drawing/2014/main" id="{5291BE7A-B163-95C3-2D52-4020B4BA42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810318" y="-306511"/>
            <a:ext cx="10571364" cy="7471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4AE492-934A-A3BD-20AE-0A899BEEFF9B}"/>
              </a:ext>
            </a:extLst>
          </p:cNvPr>
          <p:cNvSpPr txBox="1"/>
          <p:nvPr/>
        </p:nvSpPr>
        <p:spPr>
          <a:xfrm>
            <a:off x="445354" y="2765306"/>
            <a:ext cx="1130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DAFNI is being used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A3452F8D-0D7C-D6EC-02F3-6D3027D9E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73" t="31670" r="7931" b="30635"/>
          <a:stretch/>
        </p:blipFill>
        <p:spPr>
          <a:xfrm>
            <a:off x="10071247" y="292264"/>
            <a:ext cx="1910282" cy="4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1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130E5E-8D46-52C4-F24B-10B80CF4A860}"/>
              </a:ext>
            </a:extLst>
          </p:cNvPr>
          <p:cNvSpPr/>
          <p:nvPr/>
        </p:nvSpPr>
        <p:spPr>
          <a:xfrm>
            <a:off x="0" y="113449"/>
            <a:ext cx="12192000" cy="741586"/>
          </a:xfrm>
          <a:prstGeom prst="rect">
            <a:avLst/>
          </a:prstGeom>
          <a:solidFill>
            <a:srgbClr val="00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092" y="113447"/>
            <a:ext cx="5753819" cy="741587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UrbanAIR</a:t>
            </a:r>
            <a:r>
              <a:rPr lang="en-GB" sz="3600" b="1" dirty="0">
                <a:solidFill>
                  <a:schemeClr val="bg1"/>
                </a:solidFill>
              </a:rPr>
              <a:t> overview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58991" y="6392928"/>
            <a:ext cx="2057400" cy="365125"/>
          </a:xfrm>
        </p:spPr>
        <p:txBody>
          <a:bodyPr/>
          <a:lstStyle/>
          <a:p>
            <a:fld id="{45ADC01D-A1DD-42F2-B1DA-67FA1A17AE49}" type="slidenum">
              <a:rPr lang="en-GB" smtClean="0">
                <a:solidFill>
                  <a:schemeClr val="accent1">
                    <a:lumMod val="75000"/>
                  </a:schemeClr>
                </a:solidFill>
              </a:rPr>
              <a:t>14</a:t>
            </a:fld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02" y="6381060"/>
            <a:ext cx="556511" cy="389557"/>
          </a:xfrm>
          <a:prstGeom prst="rect">
            <a:avLst/>
          </a:prstGeom>
        </p:spPr>
      </p:pic>
      <p:sp>
        <p:nvSpPr>
          <p:cNvPr id="14" name="Footer Placeholder 5"/>
          <p:cNvSpPr txBox="1">
            <a:spLocks/>
          </p:cNvSpPr>
          <p:nvPr/>
        </p:nvSpPr>
        <p:spPr>
          <a:xfrm>
            <a:off x="51816" y="6392927"/>
            <a:ext cx="12140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 err="1">
                <a:solidFill>
                  <a:srgbClr val="008ED8"/>
                </a:solidFill>
              </a:rPr>
              <a:t>UrbanAIR</a:t>
            </a:r>
            <a:r>
              <a:rPr lang="en-GB" sz="1100" dirty="0">
                <a:solidFill>
                  <a:srgbClr val="008ED8"/>
                </a:solidFill>
              </a:rPr>
              <a:t> Kick-off Meeting 3-4 February 2025</a:t>
            </a:r>
          </a:p>
        </p:txBody>
      </p:sp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19BE4708-34D5-DFCD-CEE1-DF07D3BB12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3" b="40820"/>
          <a:stretch/>
        </p:blipFill>
        <p:spPr bwMode="auto">
          <a:xfrm>
            <a:off x="51816" y="6435714"/>
            <a:ext cx="1507771" cy="289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A black and white logo&#10;&#10;Description automatically generated">
            <a:extLst>
              <a:ext uri="{FF2B5EF4-FFF2-40B4-BE49-F238E27FC236}">
                <a16:creationId xmlns:a16="http://schemas.microsoft.com/office/drawing/2014/main" id="{03262C96-3015-AAF8-E0F4-BBFAAC01B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56" y="99947"/>
            <a:ext cx="1456943" cy="897229"/>
          </a:xfrm>
          <a:prstGeom prst="rect">
            <a:avLst/>
          </a:prstGeom>
        </p:spPr>
      </p:pic>
      <p:pic>
        <p:nvPicPr>
          <p:cNvPr id="3" name="Picture 2" descr="A diagram of a city&#10;&#10;Description automatically generated">
            <a:extLst>
              <a:ext uri="{FF2B5EF4-FFF2-40B4-BE49-F238E27FC236}">
                <a16:creationId xmlns:a16="http://schemas.microsoft.com/office/drawing/2014/main" id="{7520B5DA-265C-E4C0-921D-131319DD0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16" y="868535"/>
            <a:ext cx="8602484" cy="5949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03E8C0-2A17-C30B-CB99-A8BC08DB75F9}"/>
              </a:ext>
            </a:extLst>
          </p:cNvPr>
          <p:cNvSpPr txBox="1"/>
          <p:nvPr/>
        </p:nvSpPr>
        <p:spPr>
          <a:xfrm>
            <a:off x="-168149" y="2088712"/>
            <a:ext cx="60950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GB" sz="3600" b="0" u="none" strike="noStrike" dirty="0">
                <a:effectLst/>
                <a:latin typeface="play"/>
              </a:rPr>
              <a:t>Urban Simulation for Air Quality and Heat Resilience Strategies</a:t>
            </a:r>
          </a:p>
        </p:txBody>
      </p:sp>
    </p:spTree>
    <p:extLst>
      <p:ext uri="{BB962C8B-B14F-4D97-AF65-F5344CB8AC3E}">
        <p14:creationId xmlns:p14="http://schemas.microsoft.com/office/powerpoint/2010/main" val="369923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FE6E-7DA6-7BD1-BEA0-D2C2B66DB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network of dots and lines&#10;&#10;Description automatically generated">
            <a:extLst>
              <a:ext uri="{FF2B5EF4-FFF2-40B4-BE49-F238E27FC236}">
                <a16:creationId xmlns:a16="http://schemas.microsoft.com/office/drawing/2014/main" id="{08A94619-6F6C-A018-8295-C938F7FB1F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 t="2173" r="26577" b="5322"/>
          <a:stretch/>
        </p:blipFill>
        <p:spPr>
          <a:xfrm>
            <a:off x="4481503" y="1"/>
            <a:ext cx="7693067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2828AD-D031-40B0-3A3F-C6C17BF2B841}"/>
              </a:ext>
            </a:extLst>
          </p:cNvPr>
          <p:cNvSpPr txBox="1"/>
          <p:nvPr/>
        </p:nvSpPr>
        <p:spPr>
          <a:xfrm>
            <a:off x="445354" y="445915"/>
            <a:ext cx="113012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 </a:t>
            </a:r>
          </a:p>
          <a:p>
            <a:r>
              <a:rPr lang="en-US" sz="2400" b="1" dirty="0">
                <a:solidFill>
                  <a:srgbClr val="A841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Digital Twin in Sheffield</a:t>
            </a:r>
          </a:p>
          <a:p>
            <a:r>
              <a:rPr lang="en-US" dirty="0">
                <a:solidFill>
                  <a:srgbClr val="A841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Genes, Daniel Coca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948CA-5597-C36A-C69E-3557E068B216}"/>
              </a:ext>
            </a:extLst>
          </p:cNvPr>
          <p:cNvGrpSpPr/>
          <p:nvPr/>
        </p:nvGrpSpPr>
        <p:grpSpPr>
          <a:xfrm>
            <a:off x="445353" y="2061071"/>
            <a:ext cx="11536176" cy="2735857"/>
            <a:chOff x="445353" y="2640296"/>
            <a:chExt cx="11536176" cy="27358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9C5FC0-8BF0-6EE2-58C7-B8217D63BCDE}"/>
                </a:ext>
              </a:extLst>
            </p:cNvPr>
            <p:cNvSpPr txBox="1"/>
            <p:nvPr/>
          </p:nvSpPr>
          <p:spPr>
            <a:xfrm>
              <a:off x="445353" y="2640296"/>
              <a:ext cx="11536176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Traffic data from the Sheffield Urban Observatory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640 sensors that report traffic flow (number of cars per minute)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resolution: 5 minutes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067232-2130-2C7A-175A-5D3ECC74062E}"/>
                </a:ext>
              </a:extLst>
            </p:cNvPr>
            <p:cNvSpPr txBox="1"/>
            <p:nvPr/>
          </p:nvSpPr>
          <p:spPr>
            <a:xfrm>
              <a:off x="445353" y="3572767"/>
              <a:ext cx="11536176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AI-based model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Updates in real-time for each sensor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Predicts evolution of traffic (ex: 30 minutes ahead)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93D906-18FE-EFC0-C84B-9AA7525111EF}"/>
                </a:ext>
              </a:extLst>
            </p:cNvPr>
            <p:cNvSpPr txBox="1"/>
            <p:nvPr/>
          </p:nvSpPr>
          <p:spPr>
            <a:xfrm>
              <a:off x="445353" y="4505238"/>
              <a:ext cx="115361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replica of Sheffield traffic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E79FB8-F3A6-6133-4902-E6B462A285A3}"/>
                </a:ext>
              </a:extLst>
            </p:cNvPr>
            <p:cNvSpPr txBox="1"/>
            <p:nvPr/>
          </p:nvSpPr>
          <p:spPr>
            <a:xfrm>
              <a:off x="445353" y="5006821"/>
              <a:ext cx="115361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Identify areas where congestion will occur</a:t>
              </a:r>
            </a:p>
          </p:txBody>
        </p:sp>
      </p:grpSp>
      <p:sp>
        <p:nvSpPr>
          <p:cNvPr id="7" name="Regular Pentagon 21">
            <a:extLst>
              <a:ext uri="{FF2B5EF4-FFF2-40B4-BE49-F238E27FC236}">
                <a16:creationId xmlns:a16="http://schemas.microsoft.com/office/drawing/2014/main" id="{C7ABFF67-0CCA-0464-B83A-897551B2CE48}"/>
              </a:ext>
            </a:extLst>
          </p:cNvPr>
          <p:cNvSpPr/>
          <p:nvPr/>
        </p:nvSpPr>
        <p:spPr>
          <a:xfrm>
            <a:off x="5208613" y="2884034"/>
            <a:ext cx="3851621" cy="3579027"/>
          </a:xfrm>
          <a:prstGeom prst="pent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gular Pentagon 26">
            <a:extLst>
              <a:ext uri="{FF2B5EF4-FFF2-40B4-BE49-F238E27FC236}">
                <a16:creationId xmlns:a16="http://schemas.microsoft.com/office/drawing/2014/main" id="{CF071F29-BC70-1271-5912-BE718C0A7F57}"/>
              </a:ext>
            </a:extLst>
          </p:cNvPr>
          <p:cNvSpPr/>
          <p:nvPr/>
        </p:nvSpPr>
        <p:spPr>
          <a:xfrm>
            <a:off x="7924547" y="1324954"/>
            <a:ext cx="3851622" cy="3579027"/>
          </a:xfrm>
          <a:prstGeom prst="pentagon">
            <a:avLst/>
          </a:prstGeom>
          <a:blipFill>
            <a:blip r:embed="rId4"/>
            <a:srcRect/>
            <a:stretch>
              <a:fillRect l="-2105" r="-2105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42000-D469-D2D1-DA4A-4A6D60D56530}"/>
              </a:ext>
            </a:extLst>
          </p:cNvPr>
          <p:cNvSpPr txBox="1"/>
          <p:nvPr/>
        </p:nvSpPr>
        <p:spPr>
          <a:xfrm>
            <a:off x="445353" y="4929179"/>
            <a:ext cx="747919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A841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cases: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monitoring system to predict congested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traffic flow </a:t>
            </a:r>
            <a:r>
              <a:rPr lang="en-US" sz="1400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endParaRPr lang="en-US" sz="1200" dirty="0">
              <a:solidFill>
                <a:srgbClr val="6F72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Outreach at the University of Sheffield | HeppHUB">
            <a:extLst>
              <a:ext uri="{FF2B5EF4-FFF2-40B4-BE49-F238E27FC236}">
                <a16:creationId xmlns:a16="http://schemas.microsoft.com/office/drawing/2014/main" id="{F181B176-0F6F-1183-ABCB-DC9A1B1D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67" y="296192"/>
            <a:ext cx="1530062" cy="4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3BE835-F055-9E90-37D9-DB68F642A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815" y="286163"/>
            <a:ext cx="1910282" cy="471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30D39B-E4E4-AF5B-ED0E-42A04ACCD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0138" y="74245"/>
            <a:ext cx="1168288" cy="11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0DA90-CA4E-C2C2-53E6-7695CB43C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network of dots and lines&#10;&#10;Description automatically generated">
            <a:extLst>
              <a:ext uri="{FF2B5EF4-FFF2-40B4-BE49-F238E27FC236}">
                <a16:creationId xmlns:a16="http://schemas.microsoft.com/office/drawing/2014/main" id="{FAC0F5AC-79DE-86C0-E5F9-BA371749E3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 t="2173" r="26577" b="5322"/>
          <a:stretch/>
        </p:blipFill>
        <p:spPr>
          <a:xfrm>
            <a:off x="4481503" y="1"/>
            <a:ext cx="7693067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727C5E-F386-8A83-8425-70D44C52A041}"/>
              </a:ext>
            </a:extLst>
          </p:cNvPr>
          <p:cNvSpPr txBox="1"/>
          <p:nvPr/>
        </p:nvSpPr>
        <p:spPr>
          <a:xfrm>
            <a:off x="445354" y="445915"/>
            <a:ext cx="1130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OpenCLIM</a:t>
            </a:r>
            <a:endParaRPr lang="en-US" sz="4800" b="1" dirty="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A6594-C370-B82A-C1C2-2FF026BB0AB1}"/>
              </a:ext>
            </a:extLst>
          </p:cNvPr>
          <p:cNvSpPr txBox="1"/>
          <p:nvPr/>
        </p:nvSpPr>
        <p:spPr>
          <a:xfrm>
            <a:off x="445354" y="1379728"/>
            <a:ext cx="1153617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A841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Areas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Biodiversity/land cover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development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stress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Inland flooding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 and water supply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A4ED91-A34C-E161-CE43-C11E596AE1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08" y="119167"/>
            <a:ext cx="1654921" cy="653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607EFE-3C54-A4A8-4F3A-036CDA5805A2}"/>
              </a:ext>
            </a:extLst>
          </p:cNvPr>
          <p:cNvSpPr txBox="1"/>
          <p:nvPr/>
        </p:nvSpPr>
        <p:spPr>
          <a:xfrm>
            <a:off x="445353" y="3866569"/>
            <a:ext cx="707632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rgbClr val="A841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Fluvial Flooding</a:t>
            </a:r>
          </a:p>
          <a:p>
            <a:r>
              <a:rPr lang="en-US" sz="1400" b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Climate-related flood hazard​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might climate change impact flood risk and damages in the future across the UK and the devolved administrations?​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most important ‘gap’ you see in existing climate flood risk assessments?​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areas of uncertainty that may influence future flood risk concern you most?​</a:t>
            </a:r>
          </a:p>
          <a:p>
            <a:r>
              <a:rPr lang="en-US" sz="1400" b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Adaptation to flood risk​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might changes in development affect flood risk?​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reduce flood risk through carefully designed land use change?​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most important sectoral influence on flooding for </a:t>
            </a:r>
            <a:r>
              <a:rPr lang="en-US" sz="140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OpenClim</a:t>
            </a:r>
            <a:r>
              <a:rPr lang="en-US" sz="14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 consider?</a:t>
            </a:r>
            <a:endParaRPr lang="en-US" sz="1100">
              <a:solidFill>
                <a:srgbClr val="6F72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75EE2-96EE-4158-632D-CA421A1130EE}"/>
              </a:ext>
            </a:extLst>
          </p:cNvPr>
          <p:cNvSpPr txBox="1"/>
          <p:nvPr/>
        </p:nvSpPr>
        <p:spPr>
          <a:xfrm>
            <a:off x="4211793" y="1379728"/>
            <a:ext cx="6627658" cy="2985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A841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HEAT: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sWGBT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VP​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ARCADIA: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mortality risk, residential discomfort, labor productivity​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HBV &amp; SHERTRAN: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streamflow, runoff depth, reservoir flow, soil moisture, </a:t>
            </a:r>
            <a:r>
              <a:rPr lang="en-US" sz="1400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g’water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CityCAT</a:t>
            </a: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fine scale surface water floods​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Flood Explorer: 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and damages 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Water Simulation: 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reservoir storage, water restrictions, abstraction shortfalls​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CropNET</a:t>
            </a: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&amp; </a:t>
            </a:r>
            <a:r>
              <a:rPr lang="en-US" sz="1400" b="1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EcoCROP</a:t>
            </a: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potential/actual crop yield, crop suitability 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Development Model (UDM): 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development, land use​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Wallace Initiative: </a:t>
            </a:r>
            <a:r>
              <a:rPr lang="en-US" sz="14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richness, climate change refugia for biodiversity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79624-8BBC-B1ED-18A3-015B220E8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550" y="210110"/>
            <a:ext cx="1910282" cy="47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24E7E4-DBA1-ABDF-D4E1-24A685C25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687" y="35223"/>
            <a:ext cx="1168288" cy="11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DE12-8064-E308-F0EC-36EF0160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twork of dots and lines&#10;&#10;Description automatically generated">
            <a:extLst>
              <a:ext uri="{FF2B5EF4-FFF2-40B4-BE49-F238E27FC236}">
                <a16:creationId xmlns:a16="http://schemas.microsoft.com/office/drawing/2014/main" id="{2CD9A9B0-9DC3-E578-D582-9270E35CF9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 t="2173" r="26577" b="5322"/>
          <a:stretch/>
        </p:blipFill>
        <p:spPr>
          <a:xfrm>
            <a:off x="4481503" y="1"/>
            <a:ext cx="7693067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2F8787-37A0-E87E-EF18-F88B8A166B90}"/>
              </a:ext>
            </a:extLst>
          </p:cNvPr>
          <p:cNvSpPr txBox="1"/>
          <p:nvPr/>
        </p:nvSpPr>
        <p:spPr>
          <a:xfrm>
            <a:off x="445354" y="386290"/>
            <a:ext cx="1130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CReDO</a:t>
            </a:r>
            <a:endParaRPr lang="en-US" sz="2400" dirty="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4C4FC-FCC2-B639-2AA2-8E58838AAFBC}"/>
              </a:ext>
            </a:extLst>
          </p:cNvPr>
          <p:cNvSpPr txBox="1"/>
          <p:nvPr/>
        </p:nvSpPr>
        <p:spPr>
          <a:xfrm>
            <a:off x="445354" y="1589027"/>
            <a:ext cx="11729216" cy="36625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A841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CReDo</a:t>
            </a:r>
            <a:r>
              <a:rPr lang="en-US" sz="2400" b="1" dirty="0">
                <a:solidFill>
                  <a:srgbClr val="A841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Climate Resilience Demonstrator</a:t>
            </a:r>
          </a:p>
          <a:p>
            <a:r>
              <a:rPr lang="en-US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impact of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communications infrastructure, water/sewerage,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failures cascade – </a:t>
            </a:r>
            <a:r>
              <a:rPr lang="en-US" sz="1800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of power impacts comms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owners: BT, Anglian Water, UK Power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6F72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DAFNI’s role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the secure data platform trusted by all participants to support Digital Twins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collaboration while enforcing the security requirements imposed by asset owners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the flood simulations on DAFNI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</a:t>
            </a:r>
            <a:r>
              <a:rPr lang="en-US" sz="1800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modellers</a:t>
            </a: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containerise</a:t>
            </a:r>
            <a:r>
              <a:rPr lang="en-US" sz="1800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their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6F72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4F3EC-E967-7F20-4BC0-6EEDB8E5F4D4}"/>
              </a:ext>
            </a:extLst>
          </p:cNvPr>
          <p:cNvSpPr txBox="1"/>
          <p:nvPr/>
        </p:nvSpPr>
        <p:spPr>
          <a:xfrm>
            <a:off x="445353" y="5433825"/>
            <a:ext cx="11536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with: BT, Anglian Water, UK Power Networks, STFC’s Hartree Centre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33017-EFFB-DE07-314D-26319FA7699F}"/>
              </a:ext>
            </a:extLst>
          </p:cNvPr>
          <p:cNvSpPr txBox="1"/>
          <p:nvPr/>
        </p:nvSpPr>
        <p:spPr>
          <a:xfrm>
            <a:off x="445352" y="5908905"/>
            <a:ext cx="11215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place to make data and models available for long-term accessibility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0F57D-7A2E-B3FC-BB3D-36A545B94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710" y="384628"/>
            <a:ext cx="1910282" cy="471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A68911-F435-7E45-DC6F-3F29B8441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781" y="44877"/>
            <a:ext cx="1168288" cy="11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74415-D898-0946-1009-E32AD485E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network of dots and lines&#10;&#10;Description automatically generated">
            <a:extLst>
              <a:ext uri="{FF2B5EF4-FFF2-40B4-BE49-F238E27FC236}">
                <a16:creationId xmlns:a16="http://schemas.microsoft.com/office/drawing/2014/main" id="{86D343B4-6555-7E60-A796-F198FF20D7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81503" y="-161150"/>
            <a:ext cx="10477826" cy="7413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CB3C2B-CFB1-CAD4-C0EC-37F4C66BAA55}"/>
              </a:ext>
            </a:extLst>
          </p:cNvPr>
          <p:cNvSpPr txBox="1"/>
          <p:nvPr/>
        </p:nvSpPr>
        <p:spPr>
          <a:xfrm>
            <a:off x="445354" y="386290"/>
            <a:ext cx="1130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BSRW Projects</a:t>
            </a:r>
            <a:endParaRPr lang="en-US" sz="2400" dirty="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FC65F-685E-39C2-1C5C-79FC60E81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47" y="292264"/>
            <a:ext cx="1910282" cy="47160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9F5556-5910-C553-C05E-38B68CF38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412583"/>
              </p:ext>
            </p:extLst>
          </p:nvPr>
        </p:nvGraphicFramePr>
        <p:xfrm>
          <a:off x="371406" y="2927059"/>
          <a:ext cx="5753917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378">
                  <a:extLst>
                    <a:ext uri="{9D8B030D-6E8A-4147-A177-3AD203B41FA5}">
                      <a16:colId xmlns:a16="http://schemas.microsoft.com/office/drawing/2014/main" val="3224789124"/>
                    </a:ext>
                  </a:extLst>
                </a:gridCol>
                <a:gridCol w="3748539">
                  <a:extLst>
                    <a:ext uri="{9D8B030D-6E8A-4147-A177-3AD203B41FA5}">
                      <a16:colId xmlns:a16="http://schemas.microsoft.com/office/drawing/2014/main" val="1047043110"/>
                    </a:ext>
                  </a:extLst>
                </a:gridCol>
              </a:tblGrid>
              <a:tr h="37083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>
                          <a:solidFill>
                            <a:srgbClr val="A841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Supporting Key Models</a:t>
                      </a:r>
                      <a:endParaRPr lang="en-US" sz="2400">
                        <a:solidFill>
                          <a:srgbClr val="A841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62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err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Pywr</a:t>
                      </a:r>
                      <a:r>
                        <a:rPr lang="en-GB" b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-WREW</a:t>
                      </a:r>
                    </a:p>
                    <a:p>
                      <a:pPr lvl="0">
                        <a:buNone/>
                      </a:pPr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 Anna Murgatroyd, University of Oxford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Water Resources model for England and Wales built in Python water resources simulation  system </a:t>
                      </a:r>
                      <a:endParaRPr lang="en-GB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49425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FIRM</a:t>
                      </a:r>
                      <a:endParaRPr lang="en-US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Prof. Richard Dawson, University of Newcastle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agent-based model of flood infrastructure resilience – FIRM</a:t>
                      </a:r>
                      <a:endParaRPr 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36987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SCQUAIR</a:t>
                      </a:r>
                      <a:endParaRPr lang="en-US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 Richard Milton, University College London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Changes and Computer-Generated Spatial Interaction Modelling with QUANT</a:t>
                      </a:r>
                      <a:endParaRPr 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9566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CFAA53-0BFD-8F4D-40DE-E101BA315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13994"/>
              </p:ext>
            </p:extLst>
          </p:nvPr>
        </p:nvGraphicFramePr>
        <p:xfrm>
          <a:off x="380999" y="1311313"/>
          <a:ext cx="573990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496">
                  <a:extLst>
                    <a:ext uri="{9D8B030D-6E8A-4147-A177-3AD203B41FA5}">
                      <a16:colId xmlns:a16="http://schemas.microsoft.com/office/drawing/2014/main" val="3224789124"/>
                    </a:ext>
                  </a:extLst>
                </a:gridCol>
                <a:gridCol w="3739413">
                  <a:extLst>
                    <a:ext uri="{9D8B030D-6E8A-4147-A177-3AD203B41FA5}">
                      <a16:colId xmlns:a16="http://schemas.microsoft.com/office/drawing/2014/main" val="1047043110"/>
                    </a:ext>
                  </a:extLst>
                </a:gridCol>
              </a:tblGrid>
              <a:tr h="37083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 b="1" i="0" u="none" strike="noStrike" noProof="0">
                          <a:solidFill>
                            <a:srgbClr val="A841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Developing a Resilience Framework</a:t>
                      </a:r>
                      <a:endParaRPr lang="en-US" sz="2400">
                        <a:solidFill>
                          <a:srgbClr val="A841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62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1" i="0" u="none" strike="noStrike" noProof="0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USARIS</a:t>
                      </a:r>
                      <a:endParaRPr lang="en-GB" sz="1800" b="0" i="0" u="none" strike="noStrike" noProof="0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 Francesca </a:t>
                      </a:r>
                      <a:r>
                        <a:rPr lang="en-GB" sz="1400" b="0" i="0" u="none" strike="noStrike" noProof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Pianosi</a:t>
                      </a:r>
                      <a:r>
                        <a:rPr lang="en-GB" sz="1400" b="0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 University of Bristol</a:t>
                      </a:r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 quantification and sensitivity analysis for resilient infrastructure systems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49425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9D5DD7-21C9-B811-0EA8-903A4F87F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03920"/>
              </p:ext>
            </p:extLst>
          </p:nvPr>
        </p:nvGraphicFramePr>
        <p:xfrm>
          <a:off x="6274966" y="1314259"/>
          <a:ext cx="5543793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145">
                  <a:extLst>
                    <a:ext uri="{9D8B030D-6E8A-4147-A177-3AD203B41FA5}">
                      <a16:colId xmlns:a16="http://schemas.microsoft.com/office/drawing/2014/main" val="3224789124"/>
                    </a:ext>
                  </a:extLst>
                </a:gridCol>
                <a:gridCol w="3611648">
                  <a:extLst>
                    <a:ext uri="{9D8B030D-6E8A-4147-A177-3AD203B41FA5}">
                      <a16:colId xmlns:a16="http://schemas.microsoft.com/office/drawing/2014/main" val="1047043110"/>
                    </a:ext>
                  </a:extLst>
                </a:gridCol>
              </a:tblGrid>
              <a:tr h="37083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400">
                          <a:solidFill>
                            <a:srgbClr val="A841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Exploring Resilience Scenarios</a:t>
                      </a:r>
                      <a:endParaRPr lang="en-US" sz="2400">
                        <a:solidFill>
                          <a:srgbClr val="A8416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862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STORMS</a:t>
                      </a:r>
                    </a:p>
                    <a:p>
                      <a:pPr lvl="0">
                        <a:buNone/>
                      </a:pPr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 </a:t>
                      </a:r>
                      <a:r>
                        <a:rPr lang="en-GB" sz="14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Xilin</a:t>
                      </a:r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Xia, University of Birmingham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Strategies and Tools for Resilience of Buried Infrastructure to Meteorological Shocks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49425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RIWS</a:t>
                      </a:r>
                      <a:endParaRPr lang="en-US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 Ana </a:t>
                      </a:r>
                      <a:r>
                        <a:rPr lang="en-GB" sz="14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Mijic</a:t>
                      </a:r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Imperial College London</a:t>
                      </a:r>
                      <a:endParaRPr lang="en-GB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Resilience Scenarios for Integrated Water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36987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b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SOFRAMODE</a:t>
                      </a:r>
                      <a:endParaRPr lang="en-US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 Vassilis Glenis, University of Newcastle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Sewer overflow flood risk analysis model DAFNI enabled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9566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1" i="0" u="none" strike="noStrike" noProof="0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NIRD</a:t>
                      </a:r>
                      <a:endParaRPr lang="en-US" sz="1800" b="0" i="0" u="none" strike="noStrike" noProof="0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 Raghav Pant, University of Oxford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Systemic resilience of interdependent infrastructure networks at the national scale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857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828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74415-D898-0946-1009-E32AD485E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network of dots and lines&#10;&#10;Description automatically generated">
            <a:extLst>
              <a:ext uri="{FF2B5EF4-FFF2-40B4-BE49-F238E27FC236}">
                <a16:creationId xmlns:a16="http://schemas.microsoft.com/office/drawing/2014/main" id="{86D343B4-6555-7E60-A796-F198FF20D7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81503" y="-161150"/>
            <a:ext cx="10477826" cy="74137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CB3C2B-CFB1-CAD4-C0EC-37F4C66BAA55}"/>
              </a:ext>
            </a:extLst>
          </p:cNvPr>
          <p:cNvSpPr txBox="1"/>
          <p:nvPr/>
        </p:nvSpPr>
        <p:spPr>
          <a:xfrm>
            <a:off x="445354" y="386290"/>
            <a:ext cx="1130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BSRW “Sandpit” Projects</a:t>
            </a:r>
            <a:endParaRPr lang="en-US" sz="240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FC65F-685E-39C2-1C5C-79FC60E81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47" y="292264"/>
            <a:ext cx="1910282" cy="47160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92B3F7-91C8-B8BF-1B02-1ADC06B8A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412498"/>
              </p:ext>
            </p:extLst>
          </p:nvPr>
        </p:nvGraphicFramePr>
        <p:xfrm>
          <a:off x="445354" y="1506615"/>
          <a:ext cx="5412549" cy="5068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324">
                  <a:extLst>
                    <a:ext uri="{9D8B030D-6E8A-4147-A177-3AD203B41FA5}">
                      <a16:colId xmlns:a16="http://schemas.microsoft.com/office/drawing/2014/main" val="95579965"/>
                    </a:ext>
                  </a:extLst>
                </a:gridCol>
                <a:gridCol w="2527225">
                  <a:extLst>
                    <a:ext uri="{9D8B030D-6E8A-4147-A177-3AD203B41FA5}">
                      <a16:colId xmlns:a16="http://schemas.microsoft.com/office/drawing/2014/main" val="2451169425"/>
                    </a:ext>
                  </a:extLst>
                </a:gridCol>
              </a:tblGrid>
              <a:tr h="355020">
                <a:tc gridSpan="2"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A841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</a:t>
                      </a:r>
                    </a:p>
                  </a:txBody>
                  <a:tcPr marL="114901" marR="114901" marT="57450" marB="5745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6787"/>
                  </a:ext>
                </a:extLst>
              </a:tr>
              <a:tr h="154917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1" i="0" u="none" strike="noStrike" noProof="0" err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ClimaTracks</a:t>
                      </a:r>
                      <a:r>
                        <a:rPr lang="en-GB" sz="1800" b="1" i="0" u="none" strike="noStrike" noProof="0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Solutions</a:t>
                      </a:r>
                    </a:p>
                    <a:p>
                      <a:pPr lvl="0">
                        <a:buNone/>
                      </a:pPr>
                      <a:r>
                        <a:rPr lang="en-GB" sz="1800" b="1" i="0" u="none" strike="noStrike" noProof="0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(Rail)</a:t>
                      </a:r>
                      <a:endParaRPr lang="en-GB" sz="1800" b="0" i="0" u="none" strike="noStrike" noProof="0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Giuliano Punzo, University of Sheffield; Ji-Eun Byun, University of Glasgow; Qian Fu, University of Birmingham; </a:t>
                      </a:r>
                      <a:r>
                        <a:rPr lang="en-GB" sz="1400" b="0" i="0" u="none" strike="noStrike" noProof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Tohid</a:t>
                      </a: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Erfani, UCL; Iryna </a:t>
                      </a:r>
                      <a:r>
                        <a:rPr lang="en-GB" sz="1400" b="0" i="0" u="none" strike="noStrike" noProof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Yevseyeva</a:t>
                      </a: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De Montfort University; Kostas Nikolopoulos, Durham University</a:t>
                      </a:r>
                      <a:endParaRPr lang="en-GB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56" marR="85556" marT="42779" marB="42779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Forecasting resilience of railway network under propagating </a:t>
                      </a:r>
                      <a:endParaRPr lang="en-US" sz="160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</a:t>
                      </a:r>
                      <a:endParaRPr lang="en-US" sz="160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56" marR="85556" marT="42779" marB="42779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888900"/>
                  </a:ext>
                </a:extLst>
              </a:tr>
              <a:tr h="13813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1" i="0" u="none" strike="noStrike" noProof="0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(Road)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</a:t>
                      </a: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1400" b="0" i="0" u="none" strike="noStrike" noProof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Qiuchen</a:t>
                      </a: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Lu, UCL; 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Prof. Tao Cheng, Mr. Xuhui Lin, 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 </a:t>
                      </a:r>
                      <a:r>
                        <a:rPr lang="en-GB" sz="1400" b="0" i="0" u="none" strike="noStrike" noProof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Tohid</a:t>
                      </a: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Erfani, 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 Trung Hieu Tran</a:t>
                      </a:r>
                      <a:endParaRPr lang="en-GB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56" marR="85556" marT="42779" marB="42779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Improving flood disrupted road networks resilience with dynamic people-centric digital twins</a:t>
                      </a:r>
                      <a:endParaRPr lang="en-US" sz="160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56" marR="85556" marT="42779" marB="42779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284081"/>
                  </a:ext>
                </a:extLst>
              </a:tr>
              <a:tr h="86496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1" i="0" u="none" strike="noStrike" noProof="0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MARS (Airports)</a:t>
                      </a:r>
                      <a:endParaRPr lang="en-GB" sz="1800" b="0" i="0" u="none" strike="noStrike" noProof="0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Fabian Steinmann, Cranfield University </a:t>
                      </a:r>
                      <a:endParaRPr lang="en-GB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56" marR="85556" marT="42779" marB="42779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Flight Diversion </a:t>
                      </a:r>
                      <a:endParaRPr lang="en-US" sz="160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Modelling for the UK Aviation System</a:t>
                      </a:r>
                      <a:endParaRPr lang="en-US" sz="160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56" marR="85556" marT="42779" marB="42779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6792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0E6FAB-1BA6-52A9-C5AD-C1DA49AE9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334506"/>
              </p:ext>
            </p:extLst>
          </p:nvPr>
        </p:nvGraphicFramePr>
        <p:xfrm>
          <a:off x="6248401" y="1506615"/>
          <a:ext cx="5498244" cy="4587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122">
                  <a:extLst>
                    <a:ext uri="{9D8B030D-6E8A-4147-A177-3AD203B41FA5}">
                      <a16:colId xmlns:a16="http://schemas.microsoft.com/office/drawing/2014/main" val="95579965"/>
                    </a:ext>
                  </a:extLst>
                </a:gridCol>
                <a:gridCol w="2749122">
                  <a:extLst>
                    <a:ext uri="{9D8B030D-6E8A-4147-A177-3AD203B41FA5}">
                      <a16:colId xmlns:a16="http://schemas.microsoft.com/office/drawing/2014/main" val="2451169425"/>
                    </a:ext>
                  </a:extLst>
                </a:gridCol>
              </a:tblGrid>
              <a:tr h="372070">
                <a:tc gridSpan="2"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A841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85425" marR="85425" marT="42713" marB="42713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26787"/>
                  </a:ext>
                </a:extLst>
              </a:tr>
              <a:tr h="11611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1" i="0" u="none" strike="noStrike" noProof="0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D-RES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Desen </a:t>
                      </a:r>
                      <a:r>
                        <a:rPr lang="en-GB" sz="1400" b="0" i="0" u="none" strike="noStrike" noProof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Kirli</a:t>
                      </a: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University of Edinburgh; Laiz Souto, University of Bristol</a:t>
                      </a:r>
                      <a:endParaRPr lang="en-GB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425" marR="85425" marT="42713" marB="42713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Provision of distributed grid resilience using EVs during extreme weather events</a:t>
                      </a:r>
                      <a:endParaRPr lang="en-US" sz="1600" b="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425" marR="85425" marT="42713" marB="42713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888900"/>
                  </a:ext>
                </a:extLst>
              </a:tr>
              <a:tr h="14305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1" i="0" u="none" strike="noStrike" noProof="0" err="1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ForNET</a:t>
                      </a:r>
                      <a:endParaRPr lang="en-GB" sz="1800" b="1" i="0" u="none" strike="noStrike" noProof="0">
                        <a:solidFill>
                          <a:srgbClr val="6F72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Kostas Nikolopoulos, Durham University; Lu Yang, York St John University; Haoran Zhang, University College London</a:t>
                      </a:r>
                      <a:endParaRPr lang="en-GB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425" marR="85425" marT="42713" marB="42713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DAFNI Forecasting Services </a:t>
                      </a:r>
                      <a:endParaRPr lang="en-US" sz="1600" b="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 Energy Networks </a:t>
                      </a:r>
                      <a:endParaRPr lang="en-US" sz="1600" b="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resilience using EVs during extreme weather events</a:t>
                      </a:r>
                      <a:endParaRPr lang="en-US" sz="1600" b="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425" marR="85425" marT="42713" marB="42713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284081"/>
                  </a:ext>
                </a:extLst>
              </a:tr>
              <a:tr h="11867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b="1" i="0" u="none" strike="noStrike" noProof="0">
                          <a:solidFill>
                            <a:srgbClr val="6F728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BRINES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Hannah Bloomfield, Newcastle University; Sean Wilkinson, 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Newcastle University; </a:t>
                      </a:r>
                    </a:p>
                    <a:p>
                      <a:pPr lvl="0">
                        <a:buNone/>
                      </a:pPr>
                      <a:r>
                        <a:rPr lang="en-GB" sz="14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Ji-Eun Byun, University of Glasgow</a:t>
                      </a:r>
                      <a:endParaRPr lang="en-GB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425" marR="85425" marT="42713" marB="42713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risk-informed redundancy in energy systems transitioning to </a:t>
                      </a:r>
                      <a:endParaRPr lang="en-US" sz="1600" b="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net-zero</a:t>
                      </a:r>
                      <a:endParaRPr lang="en-US" sz="1600" b="0" u="non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425" marR="85425" marT="42713" marB="42713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679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22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CA2A-1F9F-DC43-04F5-CF8C72C30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115F66D-8008-BAC2-F926-027182A00A10}"/>
              </a:ext>
            </a:extLst>
          </p:cNvPr>
          <p:cNvSpPr txBox="1"/>
          <p:nvPr/>
        </p:nvSpPr>
        <p:spPr>
          <a:xfrm>
            <a:off x="445354" y="445915"/>
            <a:ext cx="1130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DAFNI?</a:t>
            </a:r>
          </a:p>
          <a:p>
            <a:r>
              <a:rPr lang="en-US" sz="2400" b="1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Data &amp; Analytics Facility for National Infrastructure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49A80F-2F41-229D-5ADB-3E2CE859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54" y="2254312"/>
            <a:ext cx="5091446" cy="3070114"/>
          </a:xfrm>
        </p:spPr>
        <p:txBody>
          <a:bodyPr>
            <a:normAutofit/>
          </a:bodyPr>
          <a:lstStyle/>
          <a:p>
            <a:pPr marL="285750" indent="-180000">
              <a:spcAft>
                <a:spcPts val="600"/>
              </a:spcAft>
            </a:pP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£8m investment in 2017-2021 under UK </a:t>
            </a:r>
            <a:r>
              <a:rPr lang="en-US" sz="200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Collaboratorium</a:t>
            </a: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Research on Infrastructure and Cities (</a:t>
            </a:r>
            <a:r>
              <a:rPr lang="en-US" sz="2000" b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UKCRIC</a:t>
            </a: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180000">
              <a:spcAft>
                <a:spcPts val="600"/>
              </a:spcAft>
            </a:pP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platform for research into decision making for national infrastructure.</a:t>
            </a:r>
          </a:p>
          <a:p>
            <a:pPr marL="285750" indent="-180000">
              <a:spcAft>
                <a:spcPts val="600"/>
              </a:spcAft>
            </a:pP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 </a:t>
            </a:r>
            <a:r>
              <a:rPr lang="en-US" sz="2000" err="1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work engaging Government, Industry and Academia.</a:t>
            </a:r>
            <a:endParaRPr lang="en-US" sz="2400">
              <a:solidFill>
                <a:srgbClr val="6F72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6BC68F-B8DB-DD02-A867-B150DC0A03B5}"/>
              </a:ext>
            </a:extLst>
          </p:cNvPr>
          <p:cNvGrpSpPr/>
          <p:nvPr/>
        </p:nvGrpSpPr>
        <p:grpSpPr>
          <a:xfrm>
            <a:off x="5563276" y="1646244"/>
            <a:ext cx="6628724" cy="4502055"/>
            <a:chOff x="5512875" y="1574244"/>
            <a:chExt cx="6628724" cy="45020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07DAFF-3E2A-B4FC-9377-5D5C3A24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000" r="9921"/>
            <a:stretch>
              <a:fillRect/>
            </a:stretch>
          </p:blipFill>
          <p:spPr>
            <a:xfrm>
              <a:off x="9087598" y="1574244"/>
              <a:ext cx="3054001" cy="428625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EC59FB2-2E0B-F801-7529-01B99C9136B6}"/>
                </a:ext>
              </a:extLst>
            </p:cNvPr>
            <p:cNvSpPr/>
            <p:nvPr/>
          </p:nvSpPr>
          <p:spPr>
            <a:xfrm>
              <a:off x="5512875" y="1574244"/>
              <a:ext cx="5657818" cy="728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77BA9C-295A-0350-2882-3A6766D84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874" t="14715" r="54066" b="4655"/>
            <a:stretch>
              <a:fillRect/>
            </a:stretch>
          </p:blipFill>
          <p:spPr>
            <a:xfrm>
              <a:off x="5561463" y="1999187"/>
              <a:ext cx="3601199" cy="407711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01D69D-CC45-AB06-95CB-2CC9ECC51062}"/>
              </a:ext>
            </a:extLst>
          </p:cNvPr>
          <p:cNvSpPr txBox="1"/>
          <p:nvPr/>
        </p:nvSpPr>
        <p:spPr>
          <a:xfrm>
            <a:off x="6751087" y="6585824"/>
            <a:ext cx="54409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/>
              <a:t>Image: Kolbjørn </a:t>
            </a:r>
            <a:r>
              <a:rPr lang="en-GB" sz="1050" err="1"/>
              <a:t>Skarpnes</a:t>
            </a:r>
            <a:r>
              <a:rPr lang="en-GB" sz="1050"/>
              <a:t>, NTNU </a:t>
            </a:r>
            <a:r>
              <a:rPr lang="en-GB" sz="1050">
                <a:hlinkClick r:id="rId4"/>
              </a:rPr>
              <a:t>https://www.ntnu.edu/civil-security/urban-infrastructure</a:t>
            </a:r>
            <a:r>
              <a:rPr lang="en-GB" sz="10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3227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E4BE-B280-F652-D1E3-DF93FC489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21" y="1423754"/>
            <a:ext cx="11071523" cy="4351338"/>
          </a:xfrm>
        </p:spPr>
        <p:txBody>
          <a:bodyPr/>
          <a:lstStyle/>
          <a:p>
            <a:r>
              <a:rPr lang="en-GB" dirty="0"/>
              <a:t>DAFNI enables different parties to </a:t>
            </a:r>
            <a:r>
              <a:rPr lang="en-GB" dirty="0">
                <a:solidFill>
                  <a:srgbClr val="FF0000"/>
                </a:solidFill>
              </a:rPr>
              <a:t>collaborate </a:t>
            </a:r>
            <a:r>
              <a:rPr lang="en-GB" dirty="0"/>
              <a:t>around models and data and to create workflows</a:t>
            </a:r>
          </a:p>
          <a:p>
            <a:pPr lvl="1"/>
            <a:r>
              <a:rPr lang="en-GB" dirty="0"/>
              <a:t>Providing a point at which other parties can discover and (with owner permission) reuse the resources</a:t>
            </a:r>
          </a:p>
          <a:p>
            <a:r>
              <a:rPr lang="en-GB" dirty="0"/>
              <a:t>DAFNI is home to </a:t>
            </a:r>
            <a:r>
              <a:rPr lang="en-GB" dirty="0">
                <a:solidFill>
                  <a:srgbClr val="FF0000"/>
                </a:solidFill>
              </a:rPr>
              <a:t>100s of models and data sets</a:t>
            </a:r>
          </a:p>
          <a:p>
            <a:pPr lvl="1"/>
            <a:r>
              <a:rPr lang="en-GB" dirty="0"/>
              <a:t>Created by academia</a:t>
            </a:r>
          </a:p>
          <a:p>
            <a:pPr lvl="1"/>
            <a:r>
              <a:rPr lang="en-GB" dirty="0"/>
              <a:t>Used by policy makers and industry for applied research</a:t>
            </a:r>
          </a:p>
          <a:p>
            <a:r>
              <a:rPr lang="en-GB" dirty="0"/>
              <a:t>DAFNI is </a:t>
            </a:r>
            <a:r>
              <a:rPr lang="en-GB" dirty="0">
                <a:solidFill>
                  <a:srgbClr val="FF0000"/>
                </a:solidFill>
              </a:rPr>
              <a:t>free to use</a:t>
            </a:r>
          </a:p>
          <a:p>
            <a:pPr lvl="1"/>
            <a:r>
              <a:rPr lang="en-GB" dirty="0"/>
              <a:t>Providing an exploitation route to projects</a:t>
            </a:r>
          </a:p>
          <a:p>
            <a:pPr lvl="1"/>
            <a:r>
              <a:rPr lang="en-GB" dirty="0"/>
              <a:t>Extending the life of research beyond initial funding</a:t>
            </a:r>
          </a:p>
          <a:p>
            <a:pPr lvl="1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A9675-11D5-1709-5C56-70E4A128F9AA}"/>
              </a:ext>
            </a:extLst>
          </p:cNvPr>
          <p:cNvSpPr txBox="1"/>
          <p:nvPr/>
        </p:nvSpPr>
        <p:spPr>
          <a:xfrm>
            <a:off x="445354" y="386290"/>
            <a:ext cx="1130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400" dirty="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8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DE12-8064-E308-F0EC-36EF0160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A2F8787-37A0-E87E-EF18-F88B8A166B90}"/>
              </a:ext>
            </a:extLst>
          </p:cNvPr>
          <p:cNvSpPr txBox="1"/>
          <p:nvPr/>
        </p:nvSpPr>
        <p:spPr>
          <a:xfrm>
            <a:off x="445354" y="386290"/>
            <a:ext cx="1130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DAFNI Platform is:</a:t>
            </a:r>
            <a:endParaRPr lang="en-US" sz="240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C860B-109D-A4CC-7FA7-D23034A5BDDE}"/>
              </a:ext>
            </a:extLst>
          </p:cNvPr>
          <p:cNvSpPr txBox="1"/>
          <p:nvPr/>
        </p:nvSpPr>
        <p:spPr>
          <a:xfrm>
            <a:off x="445354" y="1883581"/>
            <a:ext cx="66787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secure repository for heterogenous national infrastructure data and models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collaborative platform to bring researchers and facilitate the development of modelling frameworks	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high-throughput computing platform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place to make data and models available for long-term accessibility</a:t>
            </a:r>
            <a:endParaRPr lang="en-US" sz="2400">
              <a:solidFill>
                <a:srgbClr val="6F72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BC551-4D90-5B8D-ABD5-904E27D079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355"/>
          <a:stretch>
            <a:fillRect/>
          </a:stretch>
        </p:blipFill>
        <p:spPr>
          <a:xfrm>
            <a:off x="7124131" y="1497600"/>
            <a:ext cx="4618302" cy="42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1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F5AD1-890B-ED05-697B-20103F69B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6E640E7-CE5D-F1E5-832A-10A530033D68}"/>
              </a:ext>
            </a:extLst>
          </p:cNvPr>
          <p:cNvSpPr txBox="1"/>
          <p:nvPr/>
        </p:nvSpPr>
        <p:spPr>
          <a:xfrm>
            <a:off x="314238" y="102868"/>
            <a:ext cx="11301291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solidFill>
                  <a:srgbClr val="5282AC"/>
                </a:solidFill>
                <a:latin typeface="Arial"/>
                <a:cs typeface="Arial"/>
              </a:rPr>
              <a:t>Who are we?</a:t>
            </a:r>
          </a:p>
          <a:p>
            <a:r>
              <a:rPr lang="en-US" sz="2800" b="1">
                <a:solidFill>
                  <a:srgbClr val="5282AC"/>
                </a:solidFill>
                <a:latin typeface="Arial"/>
                <a:cs typeface="Arial"/>
              </a:rPr>
              <a:t>DAFNI Team</a:t>
            </a:r>
            <a:endParaRPr lang="en-US" sz="2800" b="1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8EEB0BF-86AD-00A7-9023-41263A1ED28E}"/>
              </a:ext>
            </a:extLst>
          </p:cNvPr>
          <p:cNvGrpSpPr>
            <a:grpSpLocks noChangeAspect="1"/>
          </p:cNvGrpSpPr>
          <p:nvPr/>
        </p:nvGrpSpPr>
        <p:grpSpPr>
          <a:xfrm>
            <a:off x="423213" y="1375638"/>
            <a:ext cx="1446979" cy="1391783"/>
            <a:chOff x="159335" y="1300450"/>
            <a:chExt cx="2063059" cy="1984337"/>
          </a:xfrm>
        </p:grpSpPr>
        <p:pic>
          <p:nvPicPr>
            <p:cNvPr id="4" name="Picture 3" descr="A person wearing glasses and a striped shirt&#10;&#10;AI-generated content may be incorrect.">
              <a:extLst>
                <a:ext uri="{FF2B5EF4-FFF2-40B4-BE49-F238E27FC236}">
                  <a16:creationId xmlns:a16="http://schemas.microsoft.com/office/drawing/2014/main" id="{229BC24A-ADCB-3C17-1873-175B7B2F0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04" t="5234" r="7704" b="5234"/>
            <a:stretch>
              <a:fillRect/>
            </a:stretch>
          </p:blipFill>
          <p:spPr>
            <a:xfrm>
              <a:off x="586042" y="1594355"/>
              <a:ext cx="1026554" cy="10265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5B4B9-023F-B306-65DA-BCCF7B4A7EB4}"/>
                </a:ext>
              </a:extLst>
            </p:cNvPr>
            <p:cNvSpPr txBox="1"/>
            <p:nvPr/>
          </p:nvSpPr>
          <p:spPr>
            <a:xfrm>
              <a:off x="180652" y="1300450"/>
              <a:ext cx="2041742" cy="35105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Dr. Brian Matthews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29AF1B-79CA-65E2-82E4-EAF89E7D48F4}"/>
                </a:ext>
              </a:extLst>
            </p:cNvPr>
            <p:cNvSpPr txBox="1"/>
            <p:nvPr/>
          </p:nvSpPr>
          <p:spPr>
            <a:xfrm>
              <a:off x="159335" y="2657666"/>
              <a:ext cx="1866852" cy="627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DAFNI </a:t>
              </a:r>
              <a:r>
                <a:rPr lang="en-US" sz="1000" err="1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Lead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BDE144-74D1-E5B5-5FFD-4B0AF7FEABA0}"/>
              </a:ext>
            </a:extLst>
          </p:cNvPr>
          <p:cNvGrpSpPr>
            <a:grpSpLocks noChangeAspect="1"/>
          </p:cNvGrpSpPr>
          <p:nvPr/>
        </p:nvGrpSpPr>
        <p:grpSpPr>
          <a:xfrm>
            <a:off x="5322443" y="1378185"/>
            <a:ext cx="1634458" cy="1414028"/>
            <a:chOff x="2279844" y="1300450"/>
            <a:chExt cx="2330355" cy="2016053"/>
          </a:xfrm>
        </p:grpSpPr>
        <p:pic>
          <p:nvPicPr>
            <p:cNvPr id="10" name="Picture 9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F94F2123-4FC2-BD3E-97E7-764302E9A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420" t="823" r="-8489" b="823"/>
            <a:stretch>
              <a:fillRect/>
            </a:stretch>
          </p:blipFill>
          <p:spPr>
            <a:xfrm>
              <a:off x="2856602" y="1594355"/>
              <a:ext cx="1026552" cy="1026541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D3A423-202B-DDCA-2674-CD9B252BE861}"/>
                </a:ext>
              </a:extLst>
            </p:cNvPr>
            <p:cNvSpPr txBox="1"/>
            <p:nvPr/>
          </p:nvSpPr>
          <p:spPr>
            <a:xfrm>
              <a:off x="2279844" y="1300450"/>
              <a:ext cx="2330355" cy="35105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Dr. Bethan Perkins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02034C-ABE5-B163-EC24-013BD17121F9}"/>
                </a:ext>
              </a:extLst>
            </p:cNvPr>
            <p:cNvSpPr txBox="1"/>
            <p:nvPr/>
          </p:nvSpPr>
          <p:spPr>
            <a:xfrm>
              <a:off x="2455507" y="2689382"/>
              <a:ext cx="1866853" cy="6271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DAFNI Group Lead</a:t>
              </a:r>
              <a:endParaRPr lang="en-US" sz="1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C70EF23-D885-1CB3-B32E-F4952627588D}"/>
              </a:ext>
            </a:extLst>
          </p:cNvPr>
          <p:cNvGrpSpPr>
            <a:grpSpLocks noChangeAspect="1"/>
          </p:cNvGrpSpPr>
          <p:nvPr/>
        </p:nvGrpSpPr>
        <p:grpSpPr>
          <a:xfrm>
            <a:off x="10462474" y="1378184"/>
            <a:ext cx="1691676" cy="1254642"/>
            <a:chOff x="2219147" y="4938119"/>
            <a:chExt cx="2142741" cy="158917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2090F90-988D-592D-BE41-EF4E560797FB}"/>
                </a:ext>
              </a:extLst>
            </p:cNvPr>
            <p:cNvSpPr txBox="1"/>
            <p:nvPr/>
          </p:nvSpPr>
          <p:spPr>
            <a:xfrm>
              <a:off x="2504327" y="4938119"/>
              <a:ext cx="1764001" cy="386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Katie Cartmell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9349C24-C1B2-2EA4-375A-080133061462}"/>
                </a:ext>
              </a:extLst>
            </p:cNvPr>
            <p:cNvSpPr txBox="1"/>
            <p:nvPr/>
          </p:nvSpPr>
          <p:spPr>
            <a:xfrm>
              <a:off x="2219147" y="6141268"/>
              <a:ext cx="2142741" cy="3860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Delivery Manager</a:t>
              </a:r>
            </a:p>
          </p:txBody>
        </p:sp>
        <p:pic>
          <p:nvPicPr>
            <p:cNvPr id="19" name="Picture 18" descr="A person in a black shirt&#10;&#10;AI-generated content may be incorrect.">
              <a:extLst>
                <a:ext uri="{FF2B5EF4-FFF2-40B4-BE49-F238E27FC236}">
                  <a16:creationId xmlns:a16="http://schemas.microsoft.com/office/drawing/2014/main" id="{FC62E5DB-89F5-BCEE-4FED-AF4BEDAA3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541" t="9150" r="9748" b="16055"/>
            <a:stretch>
              <a:fillRect/>
            </a:stretch>
          </p:blipFill>
          <p:spPr>
            <a:xfrm>
              <a:off x="2796872" y="5199225"/>
              <a:ext cx="911979" cy="911980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ECEBFD1-F1F1-A22A-3533-71F2E5B94E7A}"/>
              </a:ext>
            </a:extLst>
          </p:cNvPr>
          <p:cNvGrpSpPr>
            <a:grpSpLocks noChangeAspect="1"/>
          </p:cNvGrpSpPr>
          <p:nvPr/>
        </p:nvGrpSpPr>
        <p:grpSpPr>
          <a:xfrm>
            <a:off x="3697721" y="1378186"/>
            <a:ext cx="1563042" cy="1348592"/>
            <a:chOff x="9762743" y="3272442"/>
            <a:chExt cx="2834467" cy="2445546"/>
          </a:xfrm>
        </p:grpSpPr>
        <p:pic>
          <p:nvPicPr>
            <p:cNvPr id="43" name="Picture 42" descr="A person with brown hair wearing a turtleneck&#10;&#10;AI-generated content may be incorrect.">
              <a:extLst>
                <a:ext uri="{FF2B5EF4-FFF2-40B4-BE49-F238E27FC236}">
                  <a16:creationId xmlns:a16="http://schemas.microsoft.com/office/drawing/2014/main" id="{A88CB581-BA3E-D6B8-D1B1-4E46DEE06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286" b="14286"/>
            <a:stretch>
              <a:fillRect/>
            </a:stretch>
          </p:blipFill>
          <p:spPr>
            <a:xfrm>
              <a:off x="10558342" y="3646256"/>
              <a:ext cx="1305670" cy="130565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BEC47A8-1E9A-C2AD-1A5F-612B6A3288D1}"/>
                </a:ext>
              </a:extLst>
            </p:cNvPr>
            <p:cNvSpPr txBox="1"/>
            <p:nvPr/>
          </p:nvSpPr>
          <p:spPr>
            <a:xfrm>
              <a:off x="9762743" y="3272442"/>
              <a:ext cx="2736060" cy="4464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Elizabeth Mamtsits</a:t>
              </a:r>
              <a:endParaRPr lang="en-US" sz="1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F4BDF5B-8945-6257-A51A-CC0898409635}"/>
                </a:ext>
              </a:extLst>
            </p:cNvPr>
            <p:cNvSpPr txBox="1"/>
            <p:nvPr/>
          </p:nvSpPr>
          <p:spPr>
            <a:xfrm>
              <a:off x="10001789" y="4992426"/>
              <a:ext cx="2595421" cy="72556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Research Software Engineer &amp; Liaison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14BB325-1D15-205C-F930-A78D6228EACE}"/>
              </a:ext>
            </a:extLst>
          </p:cNvPr>
          <p:cNvGrpSpPr>
            <a:grpSpLocks noChangeAspect="1"/>
          </p:cNvGrpSpPr>
          <p:nvPr/>
        </p:nvGrpSpPr>
        <p:grpSpPr>
          <a:xfrm>
            <a:off x="8932662" y="1378185"/>
            <a:ext cx="1505200" cy="1330942"/>
            <a:chOff x="6485416" y="1281400"/>
            <a:chExt cx="2502654" cy="221291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2E810A2-E7DC-11F1-4C0E-AFAFC18236E8}"/>
                </a:ext>
              </a:extLst>
            </p:cNvPr>
            <p:cNvSpPr txBox="1"/>
            <p:nvPr/>
          </p:nvSpPr>
          <p:spPr>
            <a:xfrm>
              <a:off x="6854743" y="1281400"/>
              <a:ext cx="1764001" cy="69787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Lizzie Salmon</a:t>
              </a:r>
              <a:endParaRPr lang="en-US" sz="10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28BFD8A-9D5D-7A0E-22A7-75ACC4EF601F}"/>
                </a:ext>
              </a:extLst>
            </p:cNvPr>
            <p:cNvSpPr txBox="1"/>
            <p:nvPr/>
          </p:nvSpPr>
          <p:spPr>
            <a:xfrm>
              <a:off x="6485416" y="2829065"/>
              <a:ext cx="2502654" cy="66525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Scientific Computing Graduate</a:t>
              </a:r>
              <a:endParaRPr lang="en-US" sz="1000"/>
            </a:p>
          </p:txBody>
        </p:sp>
        <p:pic>
          <p:nvPicPr>
            <p:cNvPr id="20" name="Picture 19" descr="A person smiling at camera&#10;&#10;AI-generated content may be incorrect.">
              <a:extLst>
                <a:ext uri="{FF2B5EF4-FFF2-40B4-BE49-F238E27FC236}">
                  <a16:creationId xmlns:a16="http://schemas.microsoft.com/office/drawing/2014/main" id="{6CCB2AAD-EF18-D303-ECE2-0DC40AFF3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50" r="3150"/>
            <a:stretch>
              <a:fillRect/>
            </a:stretch>
          </p:blipFill>
          <p:spPr>
            <a:xfrm>
              <a:off x="7080470" y="1624142"/>
              <a:ext cx="1197124" cy="1197121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7154C7F-6222-B156-DDDC-8E698AC022B5}"/>
              </a:ext>
            </a:extLst>
          </p:cNvPr>
          <p:cNvGrpSpPr>
            <a:grpSpLocks noChangeAspect="1"/>
          </p:cNvGrpSpPr>
          <p:nvPr/>
        </p:nvGrpSpPr>
        <p:grpSpPr>
          <a:xfrm>
            <a:off x="7018581" y="1378185"/>
            <a:ext cx="1853182" cy="1330942"/>
            <a:chOff x="6196126" y="1281400"/>
            <a:chExt cx="3081233" cy="221291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8CD989-099B-D89A-27D1-DE098433BDB9}"/>
                </a:ext>
              </a:extLst>
            </p:cNvPr>
            <p:cNvSpPr txBox="1"/>
            <p:nvPr/>
          </p:nvSpPr>
          <p:spPr>
            <a:xfrm>
              <a:off x="6714090" y="1281400"/>
              <a:ext cx="2045309" cy="409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Rose Dickinson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BCD4C8B-7FB4-C2EA-E837-3ADD59F2AD77}"/>
                </a:ext>
              </a:extLst>
            </p:cNvPr>
            <p:cNvSpPr txBox="1"/>
            <p:nvPr/>
          </p:nvSpPr>
          <p:spPr>
            <a:xfrm>
              <a:off x="6196126" y="2829065"/>
              <a:ext cx="3081233" cy="665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Senior Software Engineer/ Technical Lead</a:t>
              </a:r>
            </a:p>
          </p:txBody>
        </p:sp>
        <p:pic>
          <p:nvPicPr>
            <p:cNvPr id="22" name="Picture 21" descr="A person wearing a headset&#10;&#10;AI-generated content may be incorrect.">
              <a:extLst>
                <a:ext uri="{FF2B5EF4-FFF2-40B4-BE49-F238E27FC236}">
                  <a16:creationId xmlns:a16="http://schemas.microsoft.com/office/drawing/2014/main" id="{49F4A4A9-8303-F361-D584-7B416104B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990" b="4990"/>
            <a:stretch>
              <a:fillRect/>
            </a:stretch>
          </p:blipFill>
          <p:spPr>
            <a:xfrm>
              <a:off x="7120194" y="1624142"/>
              <a:ext cx="1197124" cy="1197121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7FF30C0-7C35-9BC7-637C-5C42A8973AD6}"/>
              </a:ext>
            </a:extLst>
          </p:cNvPr>
          <p:cNvGrpSpPr>
            <a:grpSpLocks noChangeAspect="1"/>
          </p:cNvGrpSpPr>
          <p:nvPr/>
        </p:nvGrpSpPr>
        <p:grpSpPr>
          <a:xfrm>
            <a:off x="1992178" y="1378185"/>
            <a:ext cx="1643863" cy="1333970"/>
            <a:chOff x="9774169" y="3272442"/>
            <a:chExt cx="2692794" cy="2185178"/>
          </a:xfrm>
        </p:grpSpPr>
        <p:pic>
          <p:nvPicPr>
            <p:cNvPr id="92" name="Picture 91" descr="A person with curly hair wearing glasses&#10;&#10;AI-generated content may be incorrect.">
              <a:extLst>
                <a:ext uri="{FF2B5EF4-FFF2-40B4-BE49-F238E27FC236}">
                  <a16:creationId xmlns:a16="http://schemas.microsoft.com/office/drawing/2014/main" id="{E177C471-E22E-253E-432D-FBE051416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2500" b="12500"/>
            <a:stretch>
              <a:fillRect/>
            </a:stretch>
          </p:blipFill>
          <p:spPr>
            <a:xfrm>
              <a:off x="10533103" y="3610120"/>
              <a:ext cx="1179424" cy="117943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6F90DC5-0E52-8D4A-913B-0D0F2F944CA0}"/>
                </a:ext>
              </a:extLst>
            </p:cNvPr>
            <p:cNvSpPr txBox="1"/>
            <p:nvPr/>
          </p:nvSpPr>
          <p:spPr>
            <a:xfrm>
              <a:off x="10220096" y="3272442"/>
              <a:ext cx="1764001" cy="424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Sarah Byrne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D495B89-4B0D-0641-AD82-C246E1C9920B}"/>
                </a:ext>
              </a:extLst>
            </p:cNvPr>
            <p:cNvSpPr txBox="1"/>
            <p:nvPr/>
          </p:nvSpPr>
          <p:spPr>
            <a:xfrm>
              <a:off x="9774169" y="4802199"/>
              <a:ext cx="2692794" cy="6554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Senior Software Engineer / Product Owner 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A50B4DA-796A-BC13-C604-46565792F377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979" y="4194245"/>
            <a:ext cx="1674666" cy="1457572"/>
            <a:chOff x="4497021" y="4938119"/>
            <a:chExt cx="2388473" cy="20788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A3B350-C813-4F1B-1A42-A76AB60BCB73}"/>
                </a:ext>
              </a:extLst>
            </p:cNvPr>
            <p:cNvSpPr txBox="1"/>
            <p:nvPr/>
          </p:nvSpPr>
          <p:spPr>
            <a:xfrm>
              <a:off x="4774542" y="4938119"/>
              <a:ext cx="1764001" cy="386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Marion Samler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8C1CA2-E16A-2AAB-C8F6-7AF62493F70B}"/>
                </a:ext>
              </a:extLst>
            </p:cNvPr>
            <p:cNvSpPr txBox="1"/>
            <p:nvPr/>
          </p:nvSpPr>
          <p:spPr>
            <a:xfrm>
              <a:off x="4497021" y="6389622"/>
              <a:ext cx="2388473" cy="627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Development Manager</a:t>
              </a:r>
            </a:p>
          </p:txBody>
        </p:sp>
        <p:pic>
          <p:nvPicPr>
            <p:cNvPr id="141" name="Picture 140" descr="A person taking a selfie&#10;&#10;AI-generated content may be incorrect.">
              <a:extLst>
                <a:ext uri="{FF2B5EF4-FFF2-40B4-BE49-F238E27FC236}">
                  <a16:creationId xmlns:a16="http://schemas.microsoft.com/office/drawing/2014/main" id="{C7ECADE3-7042-5FCF-4CC5-1727A6E01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03" r="303"/>
            <a:stretch>
              <a:fillRect/>
            </a:stretch>
          </p:blipFill>
          <p:spPr>
            <a:xfrm>
              <a:off x="5055954" y="5301276"/>
              <a:ext cx="1026892" cy="1026870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398CF3-B53F-A3FF-EC39-C62C9C50CC53}"/>
              </a:ext>
            </a:extLst>
          </p:cNvPr>
          <p:cNvGrpSpPr>
            <a:grpSpLocks noChangeAspect="1"/>
          </p:cNvGrpSpPr>
          <p:nvPr/>
        </p:nvGrpSpPr>
        <p:grpSpPr>
          <a:xfrm>
            <a:off x="3681869" y="4194246"/>
            <a:ext cx="1674666" cy="1392257"/>
            <a:chOff x="4481495" y="4938119"/>
            <a:chExt cx="2388473" cy="1985649"/>
          </a:xfrm>
        </p:grpSpPr>
        <p:pic>
          <p:nvPicPr>
            <p:cNvPr id="14" name="Picture 13" descr="A person smiling at camera&#10;&#10;AI-generated content may be incorrect.">
              <a:extLst>
                <a:ext uri="{FF2B5EF4-FFF2-40B4-BE49-F238E27FC236}">
                  <a16:creationId xmlns:a16="http://schemas.microsoft.com/office/drawing/2014/main" id="{3CBE0809-59B8-3053-26AF-C8DE9A349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5186459" y="5223649"/>
              <a:ext cx="1026892" cy="102687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108EFD-FF35-94D4-8E4F-F5BD150FF091}"/>
                </a:ext>
              </a:extLst>
            </p:cNvPr>
            <p:cNvSpPr txBox="1"/>
            <p:nvPr/>
          </p:nvSpPr>
          <p:spPr>
            <a:xfrm>
              <a:off x="4774542" y="4938119"/>
              <a:ext cx="1764001" cy="3860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Alison Oliver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E2F94C-C712-517D-62CB-133995EE7289}"/>
                </a:ext>
              </a:extLst>
            </p:cNvPr>
            <p:cNvSpPr txBox="1"/>
            <p:nvPr/>
          </p:nvSpPr>
          <p:spPr>
            <a:xfrm>
              <a:off x="4481495" y="6296469"/>
              <a:ext cx="2388473" cy="6272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Community Research Manager </a:t>
              </a:r>
              <a:endParaRPr lang="en-US" sz="10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ECAA54C-4D3F-662B-7144-CEC390B15826}"/>
              </a:ext>
            </a:extLst>
          </p:cNvPr>
          <p:cNvGrpSpPr>
            <a:grpSpLocks noChangeAspect="1"/>
          </p:cNvGrpSpPr>
          <p:nvPr/>
        </p:nvGrpSpPr>
        <p:grpSpPr>
          <a:xfrm>
            <a:off x="1966976" y="4194246"/>
            <a:ext cx="1615026" cy="1250743"/>
            <a:chOff x="2114042" y="3272442"/>
            <a:chExt cx="2037160" cy="1577667"/>
          </a:xfrm>
        </p:grpSpPr>
        <p:pic>
          <p:nvPicPr>
            <p:cNvPr id="55" name="Picture 54" descr="A person with long hair and beard wearing glasses&#10;&#10;AI-generated content may be incorrect.">
              <a:extLst>
                <a:ext uri="{FF2B5EF4-FFF2-40B4-BE49-F238E27FC236}">
                  <a16:creationId xmlns:a16="http://schemas.microsoft.com/office/drawing/2014/main" id="{EFF38C2E-4FEA-33D2-BA4F-22FE3F8A4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2500" b="12500"/>
            <a:stretch>
              <a:fillRect/>
            </a:stretch>
          </p:blipFill>
          <p:spPr>
            <a:xfrm>
              <a:off x="2703342" y="3554422"/>
              <a:ext cx="908193" cy="90819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A1170D-2D9F-DE6A-F03C-FEE573C66CA0}"/>
                </a:ext>
              </a:extLst>
            </p:cNvPr>
            <p:cNvSpPr txBox="1"/>
            <p:nvPr/>
          </p:nvSpPr>
          <p:spPr>
            <a:xfrm>
              <a:off x="2319278" y="3272442"/>
              <a:ext cx="1764001" cy="384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Jack Haydock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EF438F0-50FF-49B1-BE53-67FC4EC044E6}"/>
                </a:ext>
              </a:extLst>
            </p:cNvPr>
            <p:cNvSpPr txBox="1"/>
            <p:nvPr/>
          </p:nvSpPr>
          <p:spPr>
            <a:xfrm>
              <a:off x="2114042" y="4465478"/>
              <a:ext cx="2037160" cy="384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 Developer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5F583A7-8592-7471-EFD6-61D700A78D09}"/>
              </a:ext>
            </a:extLst>
          </p:cNvPr>
          <p:cNvGrpSpPr>
            <a:grpSpLocks noChangeAspect="1"/>
          </p:cNvGrpSpPr>
          <p:nvPr/>
        </p:nvGrpSpPr>
        <p:grpSpPr>
          <a:xfrm>
            <a:off x="8965130" y="4194245"/>
            <a:ext cx="1440264" cy="1364893"/>
            <a:chOff x="555915" y="4420200"/>
            <a:chExt cx="2037160" cy="1930550"/>
          </a:xfrm>
        </p:grpSpPr>
        <p:pic>
          <p:nvPicPr>
            <p:cNvPr id="59" name="Graphic 58" descr="User with solid fill">
              <a:extLst>
                <a:ext uri="{FF2B5EF4-FFF2-40B4-BE49-F238E27FC236}">
                  <a16:creationId xmlns:a16="http://schemas.microsoft.com/office/drawing/2014/main" id="{C803EABB-907F-5EBA-8F8B-0CCA72BC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14659" y="4863748"/>
              <a:ext cx="1018392" cy="101839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5FD9752-5081-DF09-688D-B9F6D1AF7095}"/>
                </a:ext>
              </a:extLst>
            </p:cNvPr>
            <p:cNvSpPr txBox="1"/>
            <p:nvPr/>
          </p:nvSpPr>
          <p:spPr>
            <a:xfrm>
              <a:off x="555915" y="4420200"/>
              <a:ext cx="2037160" cy="3832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Lilith Cole</a:t>
              </a:r>
              <a:endParaRPr lang="en-US" sz="1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B54270-0677-F1B0-3288-DF721F8BDCE9}"/>
                </a:ext>
              </a:extLst>
            </p:cNvPr>
            <p:cNvSpPr txBox="1"/>
            <p:nvPr/>
          </p:nvSpPr>
          <p:spPr>
            <a:xfrm>
              <a:off x="627739" y="5784821"/>
              <a:ext cx="1964499" cy="565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Senior Software Engineer </a:t>
              </a:r>
              <a:endParaRPr lang="en-GB" sz="1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81D1342-EC98-FB89-D945-F29C169BCA17}"/>
              </a:ext>
            </a:extLst>
          </p:cNvPr>
          <p:cNvGrpSpPr>
            <a:grpSpLocks noChangeAspect="1"/>
          </p:cNvGrpSpPr>
          <p:nvPr/>
        </p:nvGrpSpPr>
        <p:grpSpPr>
          <a:xfrm>
            <a:off x="7132426" y="4194245"/>
            <a:ext cx="1615026" cy="1294286"/>
            <a:chOff x="223578" y="3272442"/>
            <a:chExt cx="2037160" cy="163259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04C2D19-5FF0-482E-B13E-572ACCDE2CE5}"/>
                </a:ext>
              </a:extLst>
            </p:cNvPr>
            <p:cNvSpPr txBox="1"/>
            <p:nvPr/>
          </p:nvSpPr>
          <p:spPr>
            <a:xfrm>
              <a:off x="305234" y="3272442"/>
              <a:ext cx="1764001" cy="3846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Aaron Larkins</a:t>
              </a:r>
              <a:endParaRPr lang="en-US" sz="10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8964818-1326-A69A-F437-33C10F853CE0}"/>
                </a:ext>
              </a:extLst>
            </p:cNvPr>
            <p:cNvSpPr txBox="1"/>
            <p:nvPr/>
          </p:nvSpPr>
          <p:spPr>
            <a:xfrm>
              <a:off x="223578" y="4520403"/>
              <a:ext cx="2037160" cy="3846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Software Engineer</a:t>
              </a:r>
            </a:p>
          </p:txBody>
        </p:sp>
        <p:pic>
          <p:nvPicPr>
            <p:cNvPr id="143" name="Picture 142" descr="A person wearing glasses and smiling&#10;&#10;AI-generated content may be incorrect.">
              <a:extLst>
                <a:ext uri="{FF2B5EF4-FFF2-40B4-BE49-F238E27FC236}">
                  <a16:creationId xmlns:a16="http://schemas.microsoft.com/office/drawing/2014/main" id="{8793D690-4244-B9D7-FFBF-C3117CB79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163" b="1163"/>
            <a:stretch>
              <a:fillRect/>
            </a:stretch>
          </p:blipFill>
          <p:spPr>
            <a:xfrm>
              <a:off x="766892" y="3582616"/>
              <a:ext cx="908193" cy="908197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3634CCA-5E64-21A9-5C90-0F816FB68F2F}"/>
              </a:ext>
            </a:extLst>
          </p:cNvPr>
          <p:cNvGrpSpPr>
            <a:grpSpLocks noChangeAspect="1"/>
          </p:cNvGrpSpPr>
          <p:nvPr/>
        </p:nvGrpSpPr>
        <p:grpSpPr>
          <a:xfrm>
            <a:off x="468929" y="4194245"/>
            <a:ext cx="1355547" cy="1468457"/>
            <a:chOff x="8938269" y="1281400"/>
            <a:chExt cx="1955700" cy="2118582"/>
          </a:xfrm>
        </p:grpSpPr>
        <p:pic>
          <p:nvPicPr>
            <p:cNvPr id="96" name="Picture 95" descr="A person wearing glasses and a white shirt&#10;&#10;AI-generated content may be incorrect.">
              <a:extLst>
                <a:ext uri="{FF2B5EF4-FFF2-40B4-BE49-F238E27FC236}">
                  <a16:creationId xmlns:a16="http://schemas.microsoft.com/office/drawing/2014/main" id="{03580A84-4306-FAFD-87EF-ED50CD6B6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2308" b="2308"/>
            <a:stretch>
              <a:fillRect/>
            </a:stretch>
          </p:blipFill>
          <p:spPr>
            <a:xfrm>
              <a:off x="9378170" y="1600217"/>
              <a:ext cx="1038772" cy="103876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32669DC-67B9-47A8-2DED-49DC18D15C29}"/>
                </a:ext>
              </a:extLst>
            </p:cNvPr>
            <p:cNvSpPr txBox="1"/>
            <p:nvPr/>
          </p:nvSpPr>
          <p:spPr>
            <a:xfrm>
              <a:off x="8938269" y="1281400"/>
              <a:ext cx="1764000" cy="63373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Dr. Server Kasap</a:t>
              </a:r>
              <a:endParaRPr lang="en-US" sz="1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7A190C3-7FCB-F2E0-2AB4-3C10B3F29DD5}"/>
                </a:ext>
              </a:extLst>
            </p:cNvPr>
            <p:cNvSpPr txBox="1"/>
            <p:nvPr/>
          </p:nvSpPr>
          <p:spPr>
            <a:xfrm>
              <a:off x="9027117" y="2766244"/>
              <a:ext cx="1866852" cy="63373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DevOps Engineer</a:t>
              </a:r>
              <a:endParaRPr lang="en-US" sz="100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F700B94-1915-6B63-940D-BD025CCA9627}"/>
              </a:ext>
            </a:extLst>
          </p:cNvPr>
          <p:cNvGrpSpPr>
            <a:grpSpLocks noChangeAspect="1"/>
          </p:cNvGrpSpPr>
          <p:nvPr/>
        </p:nvGrpSpPr>
        <p:grpSpPr>
          <a:xfrm>
            <a:off x="5542311" y="4194246"/>
            <a:ext cx="1308930" cy="1392257"/>
            <a:chOff x="315825" y="4938119"/>
            <a:chExt cx="1866852" cy="1985649"/>
          </a:xfrm>
        </p:grpSpPr>
        <p:pic>
          <p:nvPicPr>
            <p:cNvPr id="100" name="Picture 99" descr="A person wearing glasses and smiling&#10;&#10;AI-generated content may be incorrect.">
              <a:extLst>
                <a:ext uri="{FF2B5EF4-FFF2-40B4-BE49-F238E27FC236}">
                  <a16:creationId xmlns:a16="http://schemas.microsoft.com/office/drawing/2014/main" id="{0068EC5A-9161-4687-174E-FFC781A68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1225" b="11225"/>
            <a:stretch>
              <a:fillRect/>
            </a:stretch>
          </p:blipFill>
          <p:spPr>
            <a:xfrm>
              <a:off x="742348" y="5212112"/>
              <a:ext cx="1026895" cy="102687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AC2D467-6E1B-E1D0-64E9-3228A0051CD7}"/>
                </a:ext>
              </a:extLst>
            </p:cNvPr>
            <p:cNvSpPr txBox="1"/>
            <p:nvPr/>
          </p:nvSpPr>
          <p:spPr>
            <a:xfrm>
              <a:off x="336201" y="4938119"/>
              <a:ext cx="1764000" cy="3860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Dr. Saiful Khan</a:t>
              </a:r>
              <a:endParaRPr lang="en-US" sz="1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286980A-059D-5AF9-B74F-5366C9AF2906}"/>
                </a:ext>
              </a:extLst>
            </p:cNvPr>
            <p:cNvSpPr txBox="1"/>
            <p:nvPr/>
          </p:nvSpPr>
          <p:spPr>
            <a:xfrm>
              <a:off x="315825" y="6296469"/>
              <a:ext cx="1866852" cy="6272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Senior Data Scientist</a:t>
              </a:r>
              <a:endParaRPr lang="en-US" sz="100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731CD5E-C5BD-0FF5-0908-EF12DCB07712}"/>
              </a:ext>
            </a:extLst>
          </p:cNvPr>
          <p:cNvGrpSpPr>
            <a:grpSpLocks noChangeAspect="1"/>
          </p:cNvGrpSpPr>
          <p:nvPr/>
        </p:nvGrpSpPr>
        <p:grpSpPr>
          <a:xfrm>
            <a:off x="10557121" y="2847173"/>
            <a:ext cx="1502382" cy="1414028"/>
            <a:chOff x="6370684" y="4938119"/>
            <a:chExt cx="2142741" cy="2016699"/>
          </a:xfrm>
        </p:grpSpPr>
        <p:pic>
          <p:nvPicPr>
            <p:cNvPr id="75" name="Picture 74" descr="A person taking a selfie&#10;&#10;AI-generated content may be incorrect.">
              <a:extLst>
                <a:ext uri="{FF2B5EF4-FFF2-40B4-BE49-F238E27FC236}">
                  <a16:creationId xmlns:a16="http://schemas.microsoft.com/office/drawing/2014/main" id="{E426C0E9-853C-50FF-355E-E6D50035D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4315" b="4315"/>
            <a:stretch>
              <a:fillRect/>
            </a:stretch>
          </p:blipFill>
          <p:spPr>
            <a:xfrm>
              <a:off x="6873275" y="5309512"/>
              <a:ext cx="1026885" cy="102687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B845486-7A7E-DFDA-ACA0-4F452FDD03CB}"/>
                </a:ext>
              </a:extLst>
            </p:cNvPr>
            <p:cNvSpPr txBox="1"/>
            <p:nvPr/>
          </p:nvSpPr>
          <p:spPr>
            <a:xfrm>
              <a:off x="6559382" y="4938119"/>
              <a:ext cx="1764001" cy="627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Lyndsey Harding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6DF084D-2230-431D-CDD1-2928FC141F11}"/>
                </a:ext>
              </a:extLst>
            </p:cNvPr>
            <p:cNvSpPr txBox="1"/>
            <p:nvPr/>
          </p:nvSpPr>
          <p:spPr>
            <a:xfrm>
              <a:off x="6370684" y="6327519"/>
              <a:ext cx="2142741" cy="6272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err="1">
                  <a:solidFill>
                    <a:srgbClr val="6F7280"/>
                  </a:solidFill>
                  <a:latin typeface="Arial"/>
                  <a:cs typeface="Arial"/>
                </a:rPr>
                <a:t>Programme</a:t>
              </a:r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 Support Officer</a:t>
              </a:r>
              <a:endParaRPr lang="en-US" sz="1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BCB03FA-A8A2-772E-A4E2-99CA77865463}"/>
              </a:ext>
            </a:extLst>
          </p:cNvPr>
          <p:cNvGrpSpPr>
            <a:grpSpLocks noChangeAspect="1"/>
          </p:cNvGrpSpPr>
          <p:nvPr/>
        </p:nvGrpSpPr>
        <p:grpSpPr>
          <a:xfrm>
            <a:off x="3648707" y="2809365"/>
            <a:ext cx="1691676" cy="1294285"/>
            <a:chOff x="8185942" y="4938119"/>
            <a:chExt cx="2142741" cy="1639392"/>
          </a:xfrm>
        </p:grpSpPr>
        <p:pic>
          <p:nvPicPr>
            <p:cNvPr id="78" name="Picture 77" descr="A person with glasses smiling&#10;&#10;Description automatically generated">
              <a:extLst>
                <a:ext uri="{FF2B5EF4-FFF2-40B4-BE49-F238E27FC236}">
                  <a16:creationId xmlns:a16="http://schemas.microsoft.com/office/drawing/2014/main" id="{848C4864-0AD5-41DC-6583-882BCB6FD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2164" t="15521" r="16495" b="13138"/>
            <a:stretch>
              <a:fillRect/>
            </a:stretch>
          </p:blipFill>
          <p:spPr>
            <a:xfrm>
              <a:off x="8822024" y="5255083"/>
              <a:ext cx="911979" cy="91198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2FA678C-7277-6158-A75C-CA4B56B8FBB6}"/>
                </a:ext>
              </a:extLst>
            </p:cNvPr>
            <p:cNvSpPr txBox="1"/>
            <p:nvPr/>
          </p:nvSpPr>
          <p:spPr>
            <a:xfrm>
              <a:off x="8430201" y="4938119"/>
              <a:ext cx="1819417" cy="62730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Catherine Dhanjal</a:t>
              </a:r>
              <a:endParaRPr lang="en-US" sz="100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5D101A1-5A98-0BC7-1B49-40F326CB183D}"/>
                </a:ext>
              </a:extLst>
            </p:cNvPr>
            <p:cNvSpPr txBox="1"/>
            <p:nvPr/>
          </p:nvSpPr>
          <p:spPr>
            <a:xfrm>
              <a:off x="8185942" y="6191481"/>
              <a:ext cx="2142741" cy="386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 Manager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8B4CD4D-1CDF-8F84-9FF3-0A5CFD280600}"/>
              </a:ext>
            </a:extLst>
          </p:cNvPr>
          <p:cNvGrpSpPr>
            <a:grpSpLocks noChangeAspect="1"/>
          </p:cNvGrpSpPr>
          <p:nvPr/>
        </p:nvGrpSpPr>
        <p:grpSpPr>
          <a:xfrm>
            <a:off x="8926389" y="2809367"/>
            <a:ext cx="1517747" cy="1359600"/>
            <a:chOff x="215831" y="4938119"/>
            <a:chExt cx="1922468" cy="1722122"/>
          </a:xfrm>
        </p:grpSpPr>
        <p:pic>
          <p:nvPicPr>
            <p:cNvPr id="39" name="Picture 38" descr="A person wearing glasses and a brown jacket&#10;&#10;AI-generated content may be incorrect.">
              <a:extLst>
                <a:ext uri="{FF2B5EF4-FFF2-40B4-BE49-F238E27FC236}">
                  <a16:creationId xmlns:a16="http://schemas.microsoft.com/office/drawing/2014/main" id="{C637049B-56E2-CB1F-DAE5-F1C56CBA3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1422" b="1422"/>
            <a:stretch>
              <a:fillRect/>
            </a:stretch>
          </p:blipFill>
          <p:spPr>
            <a:xfrm>
              <a:off x="747801" y="5372818"/>
              <a:ext cx="911995" cy="91198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B01B3B-F7F2-B690-3FDC-A873CB767992}"/>
                </a:ext>
              </a:extLst>
            </p:cNvPr>
            <p:cNvSpPr txBox="1"/>
            <p:nvPr/>
          </p:nvSpPr>
          <p:spPr>
            <a:xfrm>
              <a:off x="279050" y="4938119"/>
              <a:ext cx="1859249" cy="62730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Dr. Kyle Stevenson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34537AE-DEDC-D928-FA09-CAD206F337D2}"/>
                </a:ext>
              </a:extLst>
            </p:cNvPr>
            <p:cNvSpPr txBox="1"/>
            <p:nvPr/>
          </p:nvSpPr>
          <p:spPr>
            <a:xfrm>
              <a:off x="215831" y="6274211"/>
              <a:ext cx="1866852" cy="386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 Liaison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273027-45E0-66C4-E707-A8B7EA5F7381}"/>
              </a:ext>
            </a:extLst>
          </p:cNvPr>
          <p:cNvGrpSpPr>
            <a:grpSpLocks noChangeAspect="1"/>
          </p:cNvGrpSpPr>
          <p:nvPr/>
        </p:nvGrpSpPr>
        <p:grpSpPr>
          <a:xfrm>
            <a:off x="324411" y="2809366"/>
            <a:ext cx="1644582" cy="1512000"/>
            <a:chOff x="5799797" y="3272442"/>
            <a:chExt cx="2693971" cy="2476810"/>
          </a:xfrm>
        </p:grpSpPr>
        <p:pic>
          <p:nvPicPr>
            <p:cNvPr id="47" name="Picture 46" descr="A person with brown hair and beard wearing earrings&#10;&#10;AI-generated content may be incorrect.">
              <a:extLst>
                <a:ext uri="{FF2B5EF4-FFF2-40B4-BE49-F238E27FC236}">
                  <a16:creationId xmlns:a16="http://schemas.microsoft.com/office/drawing/2014/main" id="{6004A514-8CE5-4615-B8D0-9F186AB65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t="6628" b="6628"/>
            <a:stretch>
              <a:fillRect/>
            </a:stretch>
          </p:blipFill>
          <p:spPr>
            <a:xfrm>
              <a:off x="6580148" y="3623033"/>
              <a:ext cx="1179424" cy="1179433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49FE7A3-7DB9-9E38-52F4-4F0166A2D189}"/>
                </a:ext>
              </a:extLst>
            </p:cNvPr>
            <p:cNvSpPr txBox="1"/>
            <p:nvPr/>
          </p:nvSpPr>
          <p:spPr>
            <a:xfrm>
              <a:off x="5799797" y="3272442"/>
              <a:ext cx="2693971" cy="40333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Dr. Lewis Sampson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949AD1C-44C1-C0EB-E30A-F109CA92F363}"/>
                </a:ext>
              </a:extLst>
            </p:cNvPr>
            <p:cNvSpPr txBox="1"/>
            <p:nvPr/>
          </p:nvSpPr>
          <p:spPr>
            <a:xfrm>
              <a:off x="6128203" y="4795025"/>
              <a:ext cx="2037160" cy="954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Software Engineer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81C2EF0-3814-85AD-9263-D3AEC395A180}"/>
              </a:ext>
            </a:extLst>
          </p:cNvPr>
          <p:cNvGrpSpPr>
            <a:grpSpLocks noChangeAspect="1"/>
          </p:cNvGrpSpPr>
          <p:nvPr/>
        </p:nvGrpSpPr>
        <p:grpSpPr>
          <a:xfrm>
            <a:off x="5459603" y="2796115"/>
            <a:ext cx="1615026" cy="1318424"/>
            <a:chOff x="8120926" y="3255726"/>
            <a:chExt cx="2037160" cy="1663039"/>
          </a:xfrm>
        </p:grpSpPr>
        <p:pic>
          <p:nvPicPr>
            <p:cNvPr id="88" name="Picture 87" descr="A person in a white shirt&#10;&#10;AI-generated content may be incorrect.">
              <a:extLst>
                <a:ext uri="{FF2B5EF4-FFF2-40B4-BE49-F238E27FC236}">
                  <a16:creationId xmlns:a16="http://schemas.microsoft.com/office/drawing/2014/main" id="{FE1DED1B-2CB5-2F7F-0FF7-E05B4280D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7884" r="7884"/>
            <a:stretch>
              <a:fillRect/>
            </a:stretch>
          </p:blipFill>
          <p:spPr>
            <a:xfrm>
              <a:off x="8599596" y="3620990"/>
              <a:ext cx="908193" cy="90819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404CF49-4C47-C5FA-4401-9AD524AB7DFD}"/>
                </a:ext>
              </a:extLst>
            </p:cNvPr>
            <p:cNvSpPr txBox="1"/>
            <p:nvPr/>
          </p:nvSpPr>
          <p:spPr>
            <a:xfrm>
              <a:off x="8318401" y="3255726"/>
              <a:ext cx="1764001" cy="625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>
                  <a:latin typeface="Arial" panose="020B0604020202020204" pitchFamily="34" charset="0"/>
                  <a:cs typeface="Arial" panose="020B0604020202020204" pitchFamily="34" charset="0"/>
                </a:rPr>
                <a:t>Akhil Dubakunta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C1B1D2B-A938-67AA-F7F7-DD38AD59B1F9}"/>
                </a:ext>
              </a:extLst>
            </p:cNvPr>
            <p:cNvSpPr txBox="1"/>
            <p:nvPr/>
          </p:nvSpPr>
          <p:spPr>
            <a:xfrm>
              <a:off x="8120926" y="4534134"/>
              <a:ext cx="2037160" cy="384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Software Engineer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92720B9-656A-F3F0-7166-6A9A56ADFD61}"/>
              </a:ext>
            </a:extLst>
          </p:cNvPr>
          <p:cNvGrpSpPr>
            <a:grpSpLocks noChangeAspect="1"/>
          </p:cNvGrpSpPr>
          <p:nvPr/>
        </p:nvGrpSpPr>
        <p:grpSpPr>
          <a:xfrm>
            <a:off x="2024108" y="2809366"/>
            <a:ext cx="1444568" cy="1352999"/>
            <a:chOff x="4740474" y="4604310"/>
            <a:chExt cx="2079758" cy="1947915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EDB7A8C-9428-B6BF-B0E2-366DEDF493FB}"/>
                </a:ext>
              </a:extLst>
            </p:cNvPr>
            <p:cNvGrpSpPr/>
            <p:nvPr/>
          </p:nvGrpSpPr>
          <p:grpSpPr>
            <a:xfrm>
              <a:off x="4740474" y="4604310"/>
              <a:ext cx="2079758" cy="1947915"/>
              <a:chOff x="513317" y="4420200"/>
              <a:chExt cx="2079758" cy="1947915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8F2994A-69AA-AB9A-3255-A11A28607E1F}"/>
                  </a:ext>
                </a:extLst>
              </p:cNvPr>
              <p:cNvSpPr txBox="1"/>
              <p:nvPr/>
            </p:nvSpPr>
            <p:spPr>
              <a:xfrm>
                <a:off x="555915" y="4420200"/>
                <a:ext cx="2037160" cy="38926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000" b="1">
                    <a:latin typeface="Arial"/>
                    <a:cs typeface="Arial"/>
                  </a:rPr>
                  <a:t>Mathew Sims</a:t>
                </a:r>
                <a:endParaRPr lang="en-US" sz="1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E2FD389-7F0A-83AC-8634-20195F8B708D}"/>
                  </a:ext>
                </a:extLst>
              </p:cNvPr>
              <p:cNvSpPr txBox="1"/>
              <p:nvPr/>
            </p:nvSpPr>
            <p:spPr>
              <a:xfrm>
                <a:off x="513317" y="5792076"/>
                <a:ext cx="1959947" cy="576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6F72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Senior Software Engineer </a:t>
                </a:r>
                <a:endParaRPr lang="en-GB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3684A88-B81D-7A5F-7376-1B50F1AA5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5229" r="5229"/>
            <a:stretch>
              <a:fillRect/>
            </a:stretch>
          </p:blipFill>
          <p:spPr>
            <a:xfrm>
              <a:off x="5199671" y="4913690"/>
              <a:ext cx="1036591" cy="1036585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797F0FF-F5F3-1935-D7FE-ED41052997EF}"/>
              </a:ext>
            </a:extLst>
          </p:cNvPr>
          <p:cNvGrpSpPr>
            <a:grpSpLocks noChangeAspect="1"/>
          </p:cNvGrpSpPr>
          <p:nvPr/>
        </p:nvGrpSpPr>
        <p:grpSpPr>
          <a:xfrm>
            <a:off x="7099907" y="2809366"/>
            <a:ext cx="1615026" cy="1294286"/>
            <a:chOff x="8052272" y="3272442"/>
            <a:chExt cx="2037160" cy="1632592"/>
          </a:xfrm>
        </p:grpSpPr>
        <p:pic>
          <p:nvPicPr>
            <p:cNvPr id="113" name="Picture 112" descr="A person smiling for a picture&#10;&#10;AI-generated content may be incorrect.">
              <a:extLst>
                <a:ext uri="{FF2B5EF4-FFF2-40B4-BE49-F238E27FC236}">
                  <a16:creationId xmlns:a16="http://schemas.microsoft.com/office/drawing/2014/main" id="{FFBBA233-F920-F67A-D7B6-14551709D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t="5963" b="5963"/>
            <a:stretch>
              <a:fillRect/>
            </a:stretch>
          </p:blipFill>
          <p:spPr>
            <a:xfrm>
              <a:off x="8610503" y="3631897"/>
              <a:ext cx="908193" cy="90819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305D8BB-24EE-7BE2-B473-0FB244DB9D40}"/>
                </a:ext>
              </a:extLst>
            </p:cNvPr>
            <p:cNvSpPr txBox="1"/>
            <p:nvPr/>
          </p:nvSpPr>
          <p:spPr>
            <a:xfrm>
              <a:off x="8284969" y="3272442"/>
              <a:ext cx="1764001" cy="62502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Teagan </a:t>
              </a:r>
              <a:r>
                <a:rPr lang="en-US" sz="1000" b="1" err="1">
                  <a:latin typeface="Arial"/>
                  <a:cs typeface="Arial"/>
                </a:rPr>
                <a:t>Zoldoske</a:t>
              </a:r>
              <a:endParaRPr lang="en-US" sz="1000" err="1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C76F7EB-D33C-9FDF-F5D2-47ADC45C36B4}"/>
                </a:ext>
              </a:extLst>
            </p:cNvPr>
            <p:cNvSpPr txBox="1"/>
            <p:nvPr/>
          </p:nvSpPr>
          <p:spPr>
            <a:xfrm>
              <a:off x="8052272" y="4520403"/>
              <a:ext cx="2037160" cy="3846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Data Curator</a:t>
              </a:r>
              <a:endParaRPr lang="en-US" sz="10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04954E5-E453-5F83-C510-FE2E61297D81}"/>
              </a:ext>
            </a:extLst>
          </p:cNvPr>
          <p:cNvGrpSpPr>
            <a:grpSpLocks noChangeAspect="1"/>
          </p:cNvGrpSpPr>
          <p:nvPr/>
        </p:nvGrpSpPr>
        <p:grpSpPr>
          <a:xfrm>
            <a:off x="407917" y="5553873"/>
            <a:ext cx="1477571" cy="1326596"/>
            <a:chOff x="8896418" y="1448802"/>
            <a:chExt cx="1893550" cy="1700059"/>
          </a:xfrm>
        </p:grpSpPr>
        <p:pic>
          <p:nvPicPr>
            <p:cNvPr id="24" name="Picture 23" descr="A person wearing glasses and a lanyard standing in front of a screen&#10;&#10;AI-generated content may be incorrect.">
              <a:extLst>
                <a:ext uri="{FF2B5EF4-FFF2-40B4-BE49-F238E27FC236}">
                  <a16:creationId xmlns:a16="http://schemas.microsoft.com/office/drawing/2014/main" id="{A7C0A229-05D9-455D-8944-56EEE7D4B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t="5489" b="5489"/>
            <a:stretch>
              <a:fillRect/>
            </a:stretch>
          </p:blipFill>
          <p:spPr>
            <a:xfrm>
              <a:off x="9340032" y="1741776"/>
              <a:ext cx="922701" cy="922694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F8E92F-4026-ED26-FFCD-DC46F69892B3}"/>
                </a:ext>
              </a:extLst>
            </p:cNvPr>
            <p:cNvSpPr txBox="1"/>
            <p:nvPr/>
          </p:nvSpPr>
          <p:spPr>
            <a:xfrm>
              <a:off x="8896418" y="1448802"/>
              <a:ext cx="1764000" cy="63373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Dr. Jens Jensen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0F2481-346F-6D40-A279-A4D6B482545F}"/>
                </a:ext>
              </a:extLst>
            </p:cNvPr>
            <p:cNvSpPr txBox="1"/>
            <p:nvPr/>
          </p:nvSpPr>
          <p:spPr>
            <a:xfrm>
              <a:off x="8923116" y="2758869"/>
              <a:ext cx="1866852" cy="38999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Data Scientist</a:t>
              </a:r>
              <a:endParaRPr lang="en-US" sz="100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12078D-2357-2580-B72D-1B5BD44CF96E}"/>
              </a:ext>
            </a:extLst>
          </p:cNvPr>
          <p:cNvGrpSpPr>
            <a:grpSpLocks noChangeAspect="1"/>
          </p:cNvGrpSpPr>
          <p:nvPr/>
        </p:nvGrpSpPr>
        <p:grpSpPr>
          <a:xfrm>
            <a:off x="5405943" y="5542984"/>
            <a:ext cx="1885674" cy="1255688"/>
            <a:chOff x="4426344" y="5089790"/>
            <a:chExt cx="2388473" cy="1590505"/>
          </a:xfrm>
        </p:grpSpPr>
        <p:pic>
          <p:nvPicPr>
            <p:cNvPr id="72" name="Picture 71" descr="A person in a suit&#10;&#10;AI-generated content may be incorrect.">
              <a:extLst>
                <a:ext uri="{FF2B5EF4-FFF2-40B4-BE49-F238E27FC236}">
                  <a16:creationId xmlns:a16="http://schemas.microsoft.com/office/drawing/2014/main" id="{DBC98CAE-81CB-6216-1A48-28EB090A5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16050" t="19341" r="16050" b="19341"/>
            <a:stretch>
              <a:fillRect/>
            </a:stretch>
          </p:blipFill>
          <p:spPr>
            <a:xfrm>
              <a:off x="5144804" y="5393149"/>
              <a:ext cx="911982" cy="91198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B41DA09-763A-8BCA-C644-DF41377DB11A}"/>
                </a:ext>
              </a:extLst>
            </p:cNvPr>
            <p:cNvSpPr txBox="1"/>
            <p:nvPr/>
          </p:nvSpPr>
          <p:spPr>
            <a:xfrm>
              <a:off x="4746964" y="5089790"/>
              <a:ext cx="1764001" cy="3860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Tom Kirkham</a:t>
              </a:r>
              <a:endParaRPr lang="en-US" sz="1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5694CF0-FD99-C1C0-3389-9B247C72E200}"/>
                </a:ext>
              </a:extLst>
            </p:cNvPr>
            <p:cNvSpPr txBox="1"/>
            <p:nvPr/>
          </p:nvSpPr>
          <p:spPr>
            <a:xfrm>
              <a:off x="4426344" y="6294265"/>
              <a:ext cx="2388473" cy="3860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Lead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79E07D-28E1-9636-7ECF-34C5CD207A33}"/>
              </a:ext>
            </a:extLst>
          </p:cNvPr>
          <p:cNvGrpSpPr>
            <a:grpSpLocks noChangeAspect="1"/>
          </p:cNvGrpSpPr>
          <p:nvPr/>
        </p:nvGrpSpPr>
        <p:grpSpPr>
          <a:xfrm>
            <a:off x="10533069" y="5545031"/>
            <a:ext cx="1550486" cy="1199215"/>
            <a:chOff x="8763543" y="1454155"/>
            <a:chExt cx="2236946" cy="1730140"/>
          </a:xfrm>
        </p:grpSpPr>
        <p:pic>
          <p:nvPicPr>
            <p:cNvPr id="21" name="Picture 20" descr="A person smiling for a picture&#10;&#10;Description automatically generated">
              <a:extLst>
                <a:ext uri="{FF2B5EF4-FFF2-40B4-BE49-F238E27FC236}">
                  <a16:creationId xmlns:a16="http://schemas.microsoft.com/office/drawing/2014/main" id="{2A770859-2A26-7485-DD84-313E5F3D6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8469" r="8469"/>
            <a:stretch>
              <a:fillRect/>
            </a:stretch>
          </p:blipFill>
          <p:spPr>
            <a:xfrm>
              <a:off x="9288794" y="1799688"/>
              <a:ext cx="1038772" cy="1038764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9C4961-F98A-656C-021D-46427C66EFBF}"/>
                </a:ext>
              </a:extLst>
            </p:cNvPr>
            <p:cNvSpPr txBox="1"/>
            <p:nvPr/>
          </p:nvSpPr>
          <p:spPr>
            <a:xfrm>
              <a:off x="8938269" y="1454155"/>
              <a:ext cx="1764000" cy="38999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Archit Mantry</a:t>
              </a:r>
              <a:endParaRPr lang="en-US" sz="1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BCDFF0-B6DB-3813-5622-3DE20080B3D9}"/>
                </a:ext>
              </a:extLst>
            </p:cNvPr>
            <p:cNvSpPr txBox="1"/>
            <p:nvPr/>
          </p:nvSpPr>
          <p:spPr>
            <a:xfrm>
              <a:off x="8763543" y="2829065"/>
              <a:ext cx="2236946" cy="3552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Project Co-Ordinator</a:t>
              </a:r>
              <a:endParaRPr lang="en-US" sz="10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1B98B5-DFA9-A21B-62F3-0B6767277972}"/>
              </a:ext>
            </a:extLst>
          </p:cNvPr>
          <p:cNvGrpSpPr>
            <a:grpSpLocks noChangeAspect="1"/>
          </p:cNvGrpSpPr>
          <p:nvPr/>
        </p:nvGrpSpPr>
        <p:grpSpPr>
          <a:xfrm>
            <a:off x="8877749" y="5532105"/>
            <a:ext cx="1615026" cy="1297125"/>
            <a:chOff x="185370" y="3409754"/>
            <a:chExt cx="2037160" cy="1636172"/>
          </a:xfrm>
        </p:grpSpPr>
        <p:pic>
          <p:nvPicPr>
            <p:cNvPr id="30" name="Picture 29" descr="A person smiling at camera&#10;&#10;AI-generated content may be incorrect.">
              <a:extLst>
                <a:ext uri="{FF2B5EF4-FFF2-40B4-BE49-F238E27FC236}">
                  <a16:creationId xmlns:a16="http://schemas.microsoft.com/office/drawing/2014/main" id="{6DDFA98A-4F61-21DA-359C-536FC34C1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9375" r="9375"/>
            <a:stretch>
              <a:fillRect/>
            </a:stretch>
          </p:blipFill>
          <p:spPr>
            <a:xfrm>
              <a:off x="701827" y="3725583"/>
              <a:ext cx="908193" cy="90819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267A4F-0708-C157-B003-039C3A810332}"/>
                </a:ext>
              </a:extLst>
            </p:cNvPr>
            <p:cNvSpPr txBox="1"/>
            <p:nvPr/>
          </p:nvSpPr>
          <p:spPr>
            <a:xfrm>
              <a:off x="264041" y="3409754"/>
              <a:ext cx="1764001" cy="62502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Karen </a:t>
              </a:r>
              <a:r>
                <a:rPr lang="en-US" sz="1000" b="1" err="1">
                  <a:latin typeface="Arial"/>
                  <a:cs typeface="Arial"/>
                </a:rPr>
                <a:t>VanHaltren</a:t>
              </a:r>
              <a:endParaRPr lang="en-US" sz="1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5889E9-7924-39F8-47D8-18F475706F95}"/>
                </a:ext>
              </a:extLst>
            </p:cNvPr>
            <p:cNvSpPr txBox="1"/>
            <p:nvPr/>
          </p:nvSpPr>
          <p:spPr>
            <a:xfrm>
              <a:off x="185370" y="4661295"/>
              <a:ext cx="2037160" cy="3846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Data Curator</a:t>
              </a:r>
              <a:endParaRPr lang="en-US" sz="10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44ED22-1ED6-C41A-A853-5D51A189D1BD}"/>
              </a:ext>
            </a:extLst>
          </p:cNvPr>
          <p:cNvGrpSpPr>
            <a:grpSpLocks noChangeAspect="1"/>
          </p:cNvGrpSpPr>
          <p:nvPr/>
        </p:nvGrpSpPr>
        <p:grpSpPr>
          <a:xfrm>
            <a:off x="3692750" y="5532102"/>
            <a:ext cx="1517204" cy="1348367"/>
            <a:chOff x="9816020" y="3450761"/>
            <a:chExt cx="2485315" cy="2208763"/>
          </a:xfrm>
        </p:grpSpPr>
        <p:pic>
          <p:nvPicPr>
            <p:cNvPr id="35" name="Picture 34" descr="A person taking a selfie&#10;&#10;AI-generated content may be incorrect.">
              <a:extLst>
                <a:ext uri="{FF2B5EF4-FFF2-40B4-BE49-F238E27FC236}">
                  <a16:creationId xmlns:a16="http://schemas.microsoft.com/office/drawing/2014/main" id="{E69BFCF7-AF3E-999F-2032-52FA97121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t="7481" b="7481"/>
            <a:stretch>
              <a:fillRect/>
            </a:stretch>
          </p:blipFill>
          <p:spPr>
            <a:xfrm>
              <a:off x="10508078" y="3860917"/>
              <a:ext cx="1179424" cy="1179434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CC69BAD-E6A0-64D1-1516-63CFECBD6692}"/>
                </a:ext>
              </a:extLst>
            </p:cNvPr>
            <p:cNvSpPr txBox="1"/>
            <p:nvPr/>
          </p:nvSpPr>
          <p:spPr>
            <a:xfrm>
              <a:off x="10166601" y="3450761"/>
              <a:ext cx="1764001" cy="42410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Earl Talavera</a:t>
              </a:r>
              <a:endParaRPr lang="en-US" sz="1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A52497-1AC1-ED30-E071-18B42CF12BF5}"/>
                </a:ext>
              </a:extLst>
            </p:cNvPr>
            <p:cNvSpPr txBox="1"/>
            <p:nvPr/>
          </p:nvSpPr>
          <p:spPr>
            <a:xfrm>
              <a:off x="9816020" y="5004103"/>
              <a:ext cx="2485315" cy="6554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>
                  <a:solidFill>
                    <a:srgbClr val="6F7280"/>
                  </a:solidFill>
                  <a:latin typeface="Arial"/>
                  <a:cs typeface="Arial"/>
                </a:rPr>
                <a:t>Scientific Computing Graduate</a:t>
              </a:r>
              <a:endParaRPr lang="en-US" sz="100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5CAA35A-6BD9-2593-AAB0-5BED57E153A1}"/>
              </a:ext>
            </a:extLst>
          </p:cNvPr>
          <p:cNvGrpSpPr>
            <a:grpSpLocks noChangeAspect="1"/>
          </p:cNvGrpSpPr>
          <p:nvPr/>
        </p:nvGrpSpPr>
        <p:grpSpPr>
          <a:xfrm>
            <a:off x="2066588" y="5521215"/>
            <a:ext cx="1725385" cy="1221499"/>
            <a:chOff x="377799" y="4563038"/>
            <a:chExt cx="2515530" cy="1780883"/>
          </a:xfrm>
        </p:grpSpPr>
        <p:pic>
          <p:nvPicPr>
            <p:cNvPr id="104" name="Graphic 103" descr="User with solid fill">
              <a:extLst>
                <a:ext uri="{FF2B5EF4-FFF2-40B4-BE49-F238E27FC236}">
                  <a16:creationId xmlns:a16="http://schemas.microsoft.com/office/drawing/2014/main" id="{2770A446-FB1A-5449-1731-D54748D48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91065" y="4943959"/>
              <a:ext cx="1049722" cy="1049723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7B8C28B-9042-461A-D1A7-F578AA9341C9}"/>
                </a:ext>
              </a:extLst>
            </p:cNvPr>
            <p:cNvSpPr txBox="1"/>
            <p:nvPr/>
          </p:nvSpPr>
          <p:spPr>
            <a:xfrm>
              <a:off x="377799" y="4563038"/>
              <a:ext cx="2425135" cy="35897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000" b="1">
                  <a:latin typeface="Arial"/>
                  <a:cs typeface="Arial"/>
                </a:rPr>
                <a:t>Abhishek Mazumdar</a:t>
              </a:r>
              <a:endParaRPr lang="en-US" sz="1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C38BF8E-31CF-06B4-EA1F-B6B5111BF3E1}"/>
                </a:ext>
              </a:extLst>
            </p:cNvPr>
            <p:cNvSpPr txBox="1"/>
            <p:nvPr/>
          </p:nvSpPr>
          <p:spPr>
            <a:xfrm>
              <a:off x="504759" y="5984944"/>
              <a:ext cx="2388570" cy="358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Senior Software Engineer </a:t>
              </a:r>
              <a:endParaRPr lang="en-GB" sz="100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061712B-6488-9D18-024B-F703F9E05930}"/>
              </a:ext>
            </a:extLst>
          </p:cNvPr>
          <p:cNvGrpSpPr>
            <a:grpSpLocks noChangeAspect="1"/>
          </p:cNvGrpSpPr>
          <p:nvPr/>
        </p:nvGrpSpPr>
        <p:grpSpPr>
          <a:xfrm>
            <a:off x="7208049" y="5490369"/>
            <a:ext cx="1696896" cy="1253876"/>
            <a:chOff x="1662564" y="5180527"/>
            <a:chExt cx="2459683" cy="1817543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63BFDBD-84F6-B8FC-DCEB-1793A0C08848}"/>
                </a:ext>
              </a:extLst>
            </p:cNvPr>
            <p:cNvGrpSpPr/>
            <p:nvPr/>
          </p:nvGrpSpPr>
          <p:grpSpPr>
            <a:xfrm>
              <a:off x="1662564" y="5180527"/>
              <a:ext cx="2459683" cy="1817543"/>
              <a:chOff x="378208" y="4514875"/>
              <a:chExt cx="2459683" cy="1817543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A8550FD-6928-A498-E410-53AB0015F273}"/>
                  </a:ext>
                </a:extLst>
              </p:cNvPr>
              <p:cNvSpPr txBox="1"/>
              <p:nvPr/>
            </p:nvSpPr>
            <p:spPr>
              <a:xfrm>
                <a:off x="461239" y="4514875"/>
                <a:ext cx="2037160" cy="39162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000" b="1">
                    <a:latin typeface="Arial"/>
                    <a:cs typeface="Arial"/>
                  </a:rPr>
                  <a:t>James Acris</a:t>
                </a:r>
                <a:endParaRPr lang="en-US" sz="1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659B100-00BC-7891-0B70-09A72D01DB3B}"/>
                  </a:ext>
                </a:extLst>
              </p:cNvPr>
              <p:cNvSpPr txBox="1"/>
              <p:nvPr/>
            </p:nvSpPr>
            <p:spPr>
              <a:xfrm>
                <a:off x="378208" y="5975511"/>
                <a:ext cx="2459683" cy="356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>
                    <a:solidFill>
                      <a:srgbClr val="6F72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Senior Software Engineer </a:t>
                </a:r>
                <a:endParaRPr lang="en-GB" sz="1000">
                  <a:solidFill>
                    <a:srgbClr val="6F728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5F9B557E-72A3-CC48-8915-7D2432900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l="4839" r="4839"/>
            <a:stretch>
              <a:fillRect/>
            </a:stretch>
          </p:blipFill>
          <p:spPr>
            <a:xfrm>
              <a:off x="2298409" y="5606587"/>
              <a:ext cx="1043654" cy="1043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039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78E3F-F11F-BE5A-C952-44CD5EA76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network of dots and lines&#10;&#10;Description automatically generated">
            <a:extLst>
              <a:ext uri="{FF2B5EF4-FFF2-40B4-BE49-F238E27FC236}">
                <a16:creationId xmlns:a16="http://schemas.microsoft.com/office/drawing/2014/main" id="{2AA6108D-DE95-90D5-D1F0-915D8BCB25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481503" y="-161150"/>
            <a:ext cx="10477826" cy="7413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52C79-1670-36CA-068B-0B8DC1DCD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440" y="1574641"/>
            <a:ext cx="3819196" cy="2054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41CD2-D8F4-3270-DB1D-96AE8B2DBA93}"/>
              </a:ext>
            </a:extLst>
          </p:cNvPr>
          <p:cNvSpPr txBox="1"/>
          <p:nvPr/>
        </p:nvSpPr>
        <p:spPr>
          <a:xfrm>
            <a:off x="445354" y="3979173"/>
            <a:ext cx="5318874" cy="368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Rutherford Appleton Laboratory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08CA0-AB2E-5CE0-5352-2FA74F73D361}"/>
              </a:ext>
            </a:extLst>
          </p:cNvPr>
          <p:cNvSpPr txBox="1"/>
          <p:nvPr/>
        </p:nvSpPr>
        <p:spPr>
          <a:xfrm>
            <a:off x="5693738" y="3701908"/>
            <a:ext cx="5318874" cy="368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Daresbury Laboratory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832C3-588D-3036-9610-67A275058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47" y="292264"/>
            <a:ext cx="1910282" cy="4716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7600E-945D-23A3-4E11-6BAE0EE795DF}"/>
              </a:ext>
            </a:extLst>
          </p:cNvPr>
          <p:cNvSpPr txBox="1"/>
          <p:nvPr/>
        </p:nvSpPr>
        <p:spPr>
          <a:xfrm>
            <a:off x="888413" y="528068"/>
            <a:ext cx="7935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DAFNI at STFC</a:t>
            </a:r>
          </a:p>
        </p:txBody>
      </p:sp>
      <p:pic>
        <p:nvPicPr>
          <p:cNvPr id="2050" name="Picture 2" descr="STFC/UKRI - North West Aerospace Alliance">
            <a:extLst>
              <a:ext uri="{FF2B5EF4-FFF2-40B4-BE49-F238E27FC236}">
                <a16:creationId xmlns:a16="http://schemas.microsoft.com/office/drawing/2014/main" id="{3F601F43-7949-E1BA-7666-80AF1F3A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50" y="4795989"/>
            <a:ext cx="2342168" cy="161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K Astronomy Technology Centre celebrates 25 years of innovation – UKRI">
            <a:extLst>
              <a:ext uri="{FF2B5EF4-FFF2-40B4-BE49-F238E27FC236}">
                <a16:creationId xmlns:a16="http://schemas.microsoft.com/office/drawing/2014/main" id="{CB1B4CE0-BB4E-8FEB-1624-AF0E86F27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91" y="4518754"/>
            <a:ext cx="3023134" cy="201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A89A51-E0D3-89AF-D40C-983A0AC12088}"/>
              </a:ext>
            </a:extLst>
          </p:cNvPr>
          <p:cNvSpPr txBox="1"/>
          <p:nvPr/>
        </p:nvSpPr>
        <p:spPr>
          <a:xfrm>
            <a:off x="1779902" y="5185959"/>
            <a:ext cx="2256189" cy="368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6F72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ATC</a:t>
            </a:r>
            <a:endParaRPr lang="en-US" sz="1800" b="1" dirty="0">
              <a:solidFill>
                <a:srgbClr val="6F72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CLF About us">
            <a:extLst>
              <a:ext uri="{FF2B5EF4-FFF2-40B4-BE49-F238E27FC236}">
                <a16:creationId xmlns:a16="http://schemas.microsoft.com/office/drawing/2014/main" id="{EB714C48-466E-EF55-D626-DA49AE3E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15" y="1487796"/>
            <a:ext cx="3364362" cy="23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E26289-3E02-B8B1-F0A3-8451432E565C}"/>
              </a:ext>
            </a:extLst>
          </p:cNvPr>
          <p:cNvCxnSpPr>
            <a:cxnSpLocks/>
          </p:cNvCxnSpPr>
          <p:nvPr/>
        </p:nvCxnSpPr>
        <p:spPr>
          <a:xfrm>
            <a:off x="1253765" y="1647397"/>
            <a:ext cx="1329179" cy="473634"/>
          </a:xfrm>
          <a:prstGeom prst="straightConnector1">
            <a:avLst/>
          </a:prstGeom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521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2C3EB-4993-11D8-970C-B3A35883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C3CC34-D868-B85C-191D-7F58DA314B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F023DA-92FE-2E2B-08C8-253802CD828F}"/>
              </a:ext>
            </a:extLst>
          </p:cNvPr>
          <p:cNvSpPr txBox="1"/>
          <p:nvPr/>
        </p:nvSpPr>
        <p:spPr>
          <a:xfrm>
            <a:off x="2033398" y="1676400"/>
            <a:ext cx="7458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Helvetica" pitchFamily="2" charset="0"/>
              </a:rPr>
              <a:t>The DAFNI platform </a:t>
            </a:r>
          </a:p>
        </p:txBody>
      </p:sp>
    </p:spTree>
    <p:extLst>
      <p:ext uri="{BB962C8B-B14F-4D97-AF65-F5344CB8AC3E}">
        <p14:creationId xmlns:p14="http://schemas.microsoft.com/office/powerpoint/2010/main" val="3425877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D623E-2F13-9FCC-5BDD-6A8EC61C6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network of dots and lines&#10;&#10;Description automatically generated">
            <a:extLst>
              <a:ext uri="{FF2B5EF4-FFF2-40B4-BE49-F238E27FC236}">
                <a16:creationId xmlns:a16="http://schemas.microsoft.com/office/drawing/2014/main" id="{F1CF3327-8426-BC36-F1F2-27F986FF02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t="2173" r="26577" b="5322"/>
          <a:stretch/>
        </p:blipFill>
        <p:spPr>
          <a:xfrm>
            <a:off x="4267541" y="0"/>
            <a:ext cx="7693067" cy="6858000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11DA1823-F64F-C8A0-3906-96F1FE7A91CF}"/>
              </a:ext>
            </a:extLst>
          </p:cNvPr>
          <p:cNvSpPr txBox="1"/>
          <p:nvPr/>
        </p:nvSpPr>
        <p:spPr>
          <a:xfrm>
            <a:off x="231392" y="254957"/>
            <a:ext cx="1130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528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DAFNI Architecture</a:t>
            </a:r>
            <a:endParaRPr lang="en-US" sz="360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BE8DBB-A0B3-4450-4C79-9BFCD826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285" y="292263"/>
            <a:ext cx="1910282" cy="471609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29A6535F-6945-ECEE-FDBD-C56D524586B1}"/>
              </a:ext>
            </a:extLst>
          </p:cNvPr>
          <p:cNvSpPr/>
          <p:nvPr/>
        </p:nvSpPr>
        <p:spPr>
          <a:xfrm>
            <a:off x="3912932" y="2946971"/>
            <a:ext cx="640984" cy="360573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6F44B8-8DB1-EEAA-716F-53A33CEECE32}"/>
              </a:ext>
            </a:extLst>
          </p:cNvPr>
          <p:cNvGrpSpPr>
            <a:grpSpLocks noChangeAspect="1"/>
          </p:cNvGrpSpPr>
          <p:nvPr/>
        </p:nvGrpSpPr>
        <p:grpSpPr>
          <a:xfrm>
            <a:off x="676374" y="1325986"/>
            <a:ext cx="6320609" cy="2182767"/>
            <a:chOff x="468630" y="780810"/>
            <a:chExt cx="6320609" cy="218276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B0523DF-4AA2-7A87-56EE-1F4AB3579976}"/>
                </a:ext>
              </a:extLst>
            </p:cNvPr>
            <p:cNvGrpSpPr/>
            <p:nvPr/>
          </p:nvGrpSpPr>
          <p:grpSpPr>
            <a:xfrm>
              <a:off x="468630" y="780810"/>
              <a:ext cx="6320609" cy="2182767"/>
              <a:chOff x="617220" y="720090"/>
              <a:chExt cx="6320609" cy="218276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A8CEFB2-2AE1-DD01-D598-DC05544CFF11}"/>
                  </a:ext>
                </a:extLst>
              </p:cNvPr>
              <p:cNvSpPr/>
              <p:nvPr/>
            </p:nvSpPr>
            <p:spPr>
              <a:xfrm>
                <a:off x="617220" y="720090"/>
                <a:ext cx="6320609" cy="2182767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EE9086E-FB52-1C5D-AF8A-8E2B8856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0031" y="902970"/>
                <a:ext cx="2624281" cy="135092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7F921DD-A371-0C36-ED5D-18F972442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9860" y="902971"/>
                <a:ext cx="2483886" cy="1698978"/>
              </a:xfrm>
              <a:prstGeom prst="rect">
                <a:avLst/>
              </a:prstGeom>
            </p:spPr>
          </p:pic>
          <p:sp>
            <p:nvSpPr>
              <p:cNvPr id="34" name="TextBox 50">
                <a:extLst>
                  <a:ext uri="{FF2B5EF4-FFF2-40B4-BE49-F238E27FC236}">
                    <a16:creationId xmlns:a16="http://schemas.microsoft.com/office/drawing/2014/main" id="{F613386F-2673-9E0A-33FD-F7B8B0C6E924}"/>
                  </a:ext>
                </a:extLst>
              </p:cNvPr>
              <p:cNvSpPr txBox="1"/>
              <p:nvPr/>
            </p:nvSpPr>
            <p:spPr>
              <a:xfrm>
                <a:off x="1403341" y="2267506"/>
                <a:ext cx="2087751" cy="369332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Graphical Front End</a:t>
                </a:r>
              </a:p>
            </p:txBody>
          </p:sp>
          <p:sp>
            <p:nvSpPr>
              <p:cNvPr id="35" name="TextBox 51">
                <a:extLst>
                  <a:ext uri="{FF2B5EF4-FFF2-40B4-BE49-F238E27FC236}">
                    <a16:creationId xmlns:a16="http://schemas.microsoft.com/office/drawing/2014/main" id="{22DB1E25-5EAA-AB5A-AFD8-EF61F08D2D35}"/>
                  </a:ext>
                </a:extLst>
              </p:cNvPr>
              <p:cNvSpPr txBox="1"/>
              <p:nvPr/>
            </p:nvSpPr>
            <p:spPr>
              <a:xfrm>
                <a:off x="3960208" y="2413913"/>
                <a:ext cx="2483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Command Line Interface</a:t>
                </a:r>
              </a:p>
            </p:txBody>
          </p:sp>
          <p:pic>
            <p:nvPicPr>
              <p:cNvPr id="36" name="Graphic 52" descr="Add with solid fill">
                <a:extLst>
                  <a:ext uri="{FF2B5EF4-FFF2-40B4-BE49-F238E27FC236}">
                    <a16:creationId xmlns:a16="http://schemas.microsoft.com/office/drawing/2014/main" id="{FDC0C987-6D4A-CEBC-08F9-ED3E4D19D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491092" y="1727623"/>
                <a:ext cx="361593" cy="361593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E730746-531F-7C8A-129F-E26C51D7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73917" y="1405498"/>
              <a:ext cx="1185770" cy="60734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3FAFFE-BB6A-463D-927D-D79F68B3B570}"/>
              </a:ext>
            </a:extLst>
          </p:cNvPr>
          <p:cNvGrpSpPr>
            <a:grpSpLocks noChangeAspect="1"/>
          </p:cNvGrpSpPr>
          <p:nvPr/>
        </p:nvGrpSpPr>
        <p:grpSpPr>
          <a:xfrm>
            <a:off x="948308" y="3789750"/>
            <a:ext cx="3518936" cy="2773153"/>
            <a:chOff x="971033" y="3738106"/>
            <a:chExt cx="3703641" cy="2918713"/>
          </a:xfrm>
        </p:grpSpPr>
        <p:pic>
          <p:nvPicPr>
            <p:cNvPr id="27" name="Picture 26" descr="Graphical user interface, application">
              <a:extLst>
                <a:ext uri="{FF2B5EF4-FFF2-40B4-BE49-F238E27FC236}">
                  <a16:creationId xmlns:a16="http://schemas.microsoft.com/office/drawing/2014/main" id="{56043917-8064-5A21-7D00-85AB45B6F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33" y="3738106"/>
              <a:ext cx="3703641" cy="2918713"/>
            </a:xfrm>
            <a:prstGeom prst="rect">
              <a:avLst/>
            </a:prstGeom>
          </p:spPr>
        </p:pic>
        <p:sp>
          <p:nvSpPr>
            <p:cNvPr id="28" name="TextBox 56">
              <a:extLst>
                <a:ext uri="{FF2B5EF4-FFF2-40B4-BE49-F238E27FC236}">
                  <a16:creationId xmlns:a16="http://schemas.microsoft.com/office/drawing/2014/main" id="{6C5BF906-299E-9E40-B9BD-62BE09ED36E5}"/>
                </a:ext>
              </a:extLst>
            </p:cNvPr>
            <p:cNvSpPr txBox="1"/>
            <p:nvPr/>
          </p:nvSpPr>
          <p:spPr>
            <a:xfrm>
              <a:off x="2953274" y="4154119"/>
              <a:ext cx="1223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>
                  <a:solidFill>
                    <a:schemeClr val="bg1"/>
                  </a:solidFill>
                </a:rPr>
                <a:t>(&amp; </a:t>
              </a:r>
              <a:r>
                <a:rPr lang="en-GB" sz="1600" err="1">
                  <a:solidFill>
                    <a:schemeClr val="bg1"/>
                  </a:solidFill>
                </a:rPr>
                <a:t>Keycloak</a:t>
              </a:r>
              <a:r>
                <a:rPr lang="en-GB" sz="160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FC399E8-7047-2288-683F-477D81CF87C8}"/>
              </a:ext>
            </a:extLst>
          </p:cNvPr>
          <p:cNvSpPr/>
          <p:nvPr/>
        </p:nvSpPr>
        <p:spPr>
          <a:xfrm>
            <a:off x="3425669" y="3430688"/>
            <a:ext cx="640984" cy="360573"/>
          </a:xfrm>
          <a:prstGeom prst="downArrow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FDE132-0556-9F72-82CB-384E0E4F92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8768" y="3812895"/>
            <a:ext cx="1031350" cy="16029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72B0D-A14E-34AA-6019-EEE1E2C589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2363" y="5131638"/>
            <a:ext cx="1106752" cy="1353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38838F-8282-9B06-2196-3CFE599F19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1445" y="3786068"/>
            <a:ext cx="1241105" cy="1477506"/>
          </a:xfrm>
          <a:prstGeom prst="rect">
            <a:avLst/>
          </a:prstGeom>
        </p:spPr>
      </p:pic>
      <p:sp>
        <p:nvSpPr>
          <p:cNvPr id="21" name="TextBox 62">
            <a:extLst>
              <a:ext uri="{FF2B5EF4-FFF2-40B4-BE49-F238E27FC236}">
                <a16:creationId xmlns:a16="http://schemas.microsoft.com/office/drawing/2014/main" id="{F410AFD9-F1B9-81B9-14D0-F2CAE9A697EB}"/>
              </a:ext>
            </a:extLst>
          </p:cNvPr>
          <p:cNvSpPr txBox="1"/>
          <p:nvPr/>
        </p:nvSpPr>
        <p:spPr>
          <a:xfrm>
            <a:off x="7262451" y="2197882"/>
            <a:ext cx="335030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Is used for managing the DAFNI cluster, handling the deployment of Docker containers, and the allocation of computing resources.</a:t>
            </a:r>
          </a:p>
        </p:txBody>
      </p:sp>
      <p:pic>
        <p:nvPicPr>
          <p:cNvPr id="22" name="Picture 21" descr="Kubernetes | SUE Cloud &amp; IT Professionals">
            <a:extLst>
              <a:ext uri="{FF2B5EF4-FFF2-40B4-BE49-F238E27FC236}">
                <a16:creationId xmlns:a16="http://schemas.microsoft.com/office/drawing/2014/main" id="{31A3015A-9EFA-3C0C-8E29-38E6D7EFB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54" y="1486731"/>
            <a:ext cx="1900228" cy="9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2FF3C0-D2B5-8BBD-1BC2-C4DC2BAE0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159" y="4098392"/>
            <a:ext cx="971184" cy="8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025">
            <a:extLst>
              <a:ext uri="{FF2B5EF4-FFF2-40B4-BE49-F238E27FC236}">
                <a16:creationId xmlns:a16="http://schemas.microsoft.com/office/drawing/2014/main" id="{70C12333-1942-7A65-6424-06A31D20A415}"/>
              </a:ext>
            </a:extLst>
          </p:cNvPr>
          <p:cNvSpPr txBox="1"/>
          <p:nvPr/>
        </p:nvSpPr>
        <p:spPr>
          <a:xfrm>
            <a:off x="8668029" y="4980388"/>
            <a:ext cx="259232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Docker is a container technology that allows DAFNI to deploy and run software packages.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DEB5B04-2E71-F185-2F67-9A70387CF7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57368" y="766059"/>
            <a:ext cx="1487632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2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D812-1D26-14E1-6D74-863C491E7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4A32A6-62A1-C32C-F3D1-A6BB65E2D9F2}"/>
              </a:ext>
            </a:extLst>
          </p:cNvPr>
          <p:cNvSpPr/>
          <p:nvPr/>
        </p:nvSpPr>
        <p:spPr>
          <a:xfrm>
            <a:off x="1608" y="1203049"/>
            <a:ext cx="12185578" cy="5125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network of dots and lines&#10;&#10;Description automatically generated">
            <a:extLst>
              <a:ext uri="{FF2B5EF4-FFF2-40B4-BE49-F238E27FC236}">
                <a16:creationId xmlns:a16="http://schemas.microsoft.com/office/drawing/2014/main" id="{BC781ADF-51D7-203F-103E-1EA02CF92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81503" y="-161150"/>
            <a:ext cx="10477826" cy="74137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39DDF-7D2F-916B-4A86-B2A8B84D6225}"/>
              </a:ext>
            </a:extLst>
          </p:cNvPr>
          <p:cNvSpPr txBox="1"/>
          <p:nvPr/>
        </p:nvSpPr>
        <p:spPr>
          <a:xfrm>
            <a:off x="725075" y="293540"/>
            <a:ext cx="75009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5282AC"/>
                </a:solidFill>
                <a:latin typeface="Arial"/>
                <a:cs typeface="Arial"/>
              </a:rPr>
              <a:t>DAFNI Architecture : </a:t>
            </a:r>
            <a:r>
              <a:rPr lang="en-US" sz="3600">
                <a:solidFill>
                  <a:srgbClr val="5282AC"/>
                </a:solidFill>
                <a:latin typeface="Arial"/>
                <a:cs typeface="Arial"/>
              </a:rPr>
              <a:t>Overview</a:t>
            </a:r>
            <a:endParaRPr lang="en-US" sz="3600" i="1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6A9A85-2180-C70A-B2B4-35C6B5F6E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247" y="292264"/>
            <a:ext cx="1910282" cy="471609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E07D20-218F-3F05-C83D-CD51AF7AC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47" y="1501722"/>
            <a:ext cx="11757950" cy="4336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F0BB8-F2B1-EBF0-9BCC-E86CFB148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148" y="5236580"/>
            <a:ext cx="1613704" cy="33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84324F-DE37-2310-0030-8051EB69D429}"/>
              </a:ext>
            </a:extLst>
          </p:cNvPr>
          <p:cNvSpPr txBox="1"/>
          <p:nvPr/>
        </p:nvSpPr>
        <p:spPr>
          <a:xfrm>
            <a:off x="8029575" y="4943475"/>
            <a:ext cx="192405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>
                <a:latin typeface="Calibri"/>
              </a:rPr>
              <a:t>National Infrastructure</a:t>
            </a:r>
            <a:endParaRPr lang="en-US"/>
          </a:p>
          <a:p>
            <a:pPr algn="ctr"/>
            <a:r>
              <a:rPr lang="en-GB" sz="1200" b="1">
                <a:latin typeface="Calibri"/>
              </a:rPr>
              <a:t>Modelling Services</a:t>
            </a:r>
            <a:endParaRPr lang="en-GB" sz="1200" b="1"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0182C-5CEC-CF60-2660-9D61B3CE55BB}"/>
              </a:ext>
            </a:extLst>
          </p:cNvPr>
          <p:cNvSpPr txBox="1"/>
          <p:nvPr/>
        </p:nvSpPr>
        <p:spPr>
          <a:xfrm>
            <a:off x="2120586" y="4856713"/>
            <a:ext cx="1720913" cy="4609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>
                <a:latin typeface="Calibri"/>
              </a:rPr>
              <a:t>National Infrastructure</a:t>
            </a:r>
            <a:endParaRPr lang="en-US"/>
          </a:p>
          <a:p>
            <a:pPr algn="ctr"/>
            <a:r>
              <a:rPr lang="en-GB" sz="1200" b="1">
                <a:latin typeface="Calibri"/>
              </a:rPr>
              <a:t>Database</a:t>
            </a:r>
            <a:endParaRPr lang="en-GB" sz="1200" b="1"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9B4DB-4482-16A0-F058-0DE1D997738E}"/>
              </a:ext>
            </a:extLst>
          </p:cNvPr>
          <p:cNvSpPr txBox="1"/>
          <p:nvPr/>
        </p:nvSpPr>
        <p:spPr>
          <a:xfrm>
            <a:off x="306614" y="494211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latin typeface="Calibri"/>
              </a:rPr>
              <a:t>DAFNI Security Service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579C29-C84D-9A7B-3BF2-3061726D22BB}"/>
              </a:ext>
            </a:extLst>
          </p:cNvPr>
          <p:cNvSpPr/>
          <p:nvPr/>
        </p:nvSpPr>
        <p:spPr>
          <a:xfrm>
            <a:off x="4146148" y="3192780"/>
            <a:ext cx="723032" cy="236220"/>
          </a:xfrm>
          <a:prstGeom prst="rect">
            <a:avLst/>
          </a:prstGeom>
          <a:solidFill>
            <a:srgbClr val="4E81BD"/>
          </a:solidFill>
          <a:ln>
            <a:solidFill>
              <a:srgbClr val="4E81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23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241D3-9DD9-1784-14D9-813B1F81E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network of dots and lines&#10;&#10;Description automatically generated">
            <a:extLst>
              <a:ext uri="{FF2B5EF4-FFF2-40B4-BE49-F238E27FC236}">
                <a16:creationId xmlns:a16="http://schemas.microsoft.com/office/drawing/2014/main" id="{CBE65217-A1B5-FD3C-290B-75CE76E21A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81503" y="-161150"/>
            <a:ext cx="10477826" cy="7413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0ADDC-D3AB-E11E-F230-D2F219AC4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147" y="3811360"/>
            <a:ext cx="3816350" cy="2891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975114-6069-F7C3-E8D4-18F637D4E0FF}"/>
              </a:ext>
            </a:extLst>
          </p:cNvPr>
          <p:cNvSpPr txBox="1"/>
          <p:nvPr/>
        </p:nvSpPr>
        <p:spPr>
          <a:xfrm>
            <a:off x="1205861" y="202826"/>
            <a:ext cx="75009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5282AC"/>
                </a:solidFill>
                <a:latin typeface="Arial"/>
                <a:cs typeface="Arial"/>
              </a:rPr>
              <a:t>National Infrastructure db</a:t>
            </a:r>
            <a:endParaRPr lang="en-US" sz="3600">
              <a:solidFill>
                <a:srgbClr val="528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4DDA3B-02E1-B7C2-967F-1113DA2B1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247" y="292264"/>
            <a:ext cx="1910282" cy="471609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C4643B-6027-9158-9D7D-CC4B80125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309" y="943427"/>
            <a:ext cx="5204095" cy="3048001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36F5CD-0D5D-1CF2-3922-1C044BC26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491" y="3592286"/>
            <a:ext cx="3604161" cy="2975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9CCBA2-B70C-03A9-D77A-8667AEAD40F0}"/>
              </a:ext>
            </a:extLst>
          </p:cNvPr>
          <p:cNvSpPr txBox="1"/>
          <p:nvPr/>
        </p:nvSpPr>
        <p:spPr>
          <a:xfrm>
            <a:off x="641468" y="1718458"/>
            <a:ext cx="384514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The National Infrastructure Database (or NID) provides DAFNI with the capability to handle a large searchable catalogue of data. This data can be either public or private in DAFNI, and can be shared within groups as needed.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Users are given the ability to upload, publish and use all DAFNI data available to them in models and workflows.</a:t>
            </a:r>
          </a:p>
          <a:p>
            <a:endParaRPr lang="en-GB" dirty="0"/>
          </a:p>
          <a:p>
            <a:r>
              <a:rPr lang="en-GB" dirty="0"/>
              <a:t>The NID also handles the associated metadata, used in searches.</a:t>
            </a:r>
          </a:p>
        </p:txBody>
      </p:sp>
    </p:spTree>
    <p:extLst>
      <p:ext uri="{BB962C8B-B14F-4D97-AF65-F5344CB8AC3E}">
        <p14:creationId xmlns:p14="http://schemas.microsoft.com/office/powerpoint/2010/main" val="286472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0B10016CFD504091247CCFC14F10A0" ma:contentTypeVersion="16" ma:contentTypeDescription="Create a new document." ma:contentTypeScope="" ma:versionID="141c08e02689a135be632b2592929a5c">
  <xsd:schema xmlns:xsd="http://www.w3.org/2001/XMLSchema" xmlns:xs="http://www.w3.org/2001/XMLSchema" xmlns:p="http://schemas.microsoft.com/office/2006/metadata/properties" xmlns:ns2="6881ec57-abd5-4062-b6f1-ac04748b35fd" xmlns:ns3="c94e8943-8110-4f5e-8132-6f97247e223b" targetNamespace="http://schemas.microsoft.com/office/2006/metadata/properties" ma:root="true" ma:fieldsID="e80b08466cb2b0e73c81cbe0fe7f6676" ns2:_="" ns3:_="">
    <xsd:import namespace="6881ec57-abd5-4062-b6f1-ac04748b35fd"/>
    <xsd:import namespace="c94e8943-8110-4f5e-8132-6f97247e22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1ec57-abd5-4062-b6f1-ac04748b35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0f13b88-e628-427a-a7d3-46ff87ef6d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e8943-8110-4f5e-8132-6f97247e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a97139f-2267-4837-9d3c-666bb9646c42}" ma:internalName="TaxCatchAll" ma:showField="CatchAllData" ma:web="c94e8943-8110-4f5e-8132-6f97247e22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4e8943-8110-4f5e-8132-6f97247e223b" xsi:nil="true"/>
    <lcf76f155ced4ddcb4097134ff3c332f xmlns="6881ec57-abd5-4062-b6f1-ac04748b35f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96742E-1743-4F4D-8229-7D4278FDA784}"/>
</file>

<file path=customXml/itemProps2.xml><?xml version="1.0" encoding="utf-8"?>
<ds:datastoreItem xmlns:ds="http://schemas.openxmlformats.org/officeDocument/2006/customXml" ds:itemID="{BEE46115-0173-405E-A9A7-180D2881559D}">
  <ds:schemaRefs>
    <ds:schemaRef ds:uri="http://schemas.microsoft.com/office/2006/metadata/properties"/>
    <ds:schemaRef ds:uri="http://schemas.microsoft.com/office/infopath/2007/PartnerControls"/>
    <ds:schemaRef ds:uri="5862f945-c35f-40d4-8549-e734715c9364"/>
    <ds:schemaRef ds:uri="337e5bc2-2713-4f7c-ac33-667c8c7d6476"/>
  </ds:schemaRefs>
</ds:datastoreItem>
</file>

<file path=customXml/itemProps3.xml><?xml version="1.0" encoding="utf-8"?>
<ds:datastoreItem xmlns:ds="http://schemas.openxmlformats.org/officeDocument/2006/customXml" ds:itemID="{76857B9E-BC0C-4609-9074-4514051D76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7856</TotalTime>
  <Words>1552</Words>
  <Application>Microsoft Office PowerPoint</Application>
  <PresentationFormat>Widescreen</PresentationFormat>
  <Paragraphs>252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Helvetica</vt:lpstr>
      <vt:lpstr>play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UrbanAIR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Read, Dominic (STFC,DL,DI)</dc:creator>
  <cp:lastModifiedBy>Emma Platt-Lowe</cp:lastModifiedBy>
  <cp:revision>149</cp:revision>
  <dcterms:created xsi:type="dcterms:W3CDTF">2024-09-16T08:51:20Z</dcterms:created>
  <dcterms:modified xsi:type="dcterms:W3CDTF">2026-02-24T12:56:21Z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0x010100FD0B10016CFD504091247CCFC14F10A0</vt:lpwstr>
  </property>
  <property fmtid="{D5CDD505-2E9C-101B-9397-08002B2CF9AE}" pid="3" name="MediaServiceImageTags">
    <vt:lpwstr/>
  </property>
</Properties>
</file>