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1" r:id="rId5"/>
  </p:sldMasterIdLst>
  <p:notesMasterIdLst>
    <p:notesMasterId r:id="rId31"/>
  </p:notesMasterIdLst>
  <p:sldIdLst>
    <p:sldId id="10205" r:id="rId6"/>
    <p:sldId id="258" r:id="rId7"/>
    <p:sldId id="10195" r:id="rId8"/>
    <p:sldId id="407" r:id="rId9"/>
    <p:sldId id="10189" r:id="rId10"/>
    <p:sldId id="295" r:id="rId11"/>
    <p:sldId id="269" r:id="rId12"/>
    <p:sldId id="10185" r:id="rId13"/>
    <p:sldId id="10199" r:id="rId14"/>
    <p:sldId id="10206" r:id="rId15"/>
    <p:sldId id="10207" r:id="rId16"/>
    <p:sldId id="10208" r:id="rId17"/>
    <p:sldId id="10223" r:id="rId18"/>
    <p:sldId id="10213" r:id="rId19"/>
    <p:sldId id="10210" r:id="rId20"/>
    <p:sldId id="10211" r:id="rId21"/>
    <p:sldId id="10221" r:id="rId22"/>
    <p:sldId id="10214" r:id="rId23"/>
    <p:sldId id="10215" r:id="rId24"/>
    <p:sldId id="10216" r:id="rId25"/>
    <p:sldId id="10222" r:id="rId26"/>
    <p:sldId id="10218" r:id="rId27"/>
    <p:sldId id="10224" r:id="rId28"/>
    <p:sldId id="10217" r:id="rId29"/>
    <p:sldId id="1022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0D56113-EB7E-4978-9526-343C2B5F8F03}" v="1" dt="2025-10-14T15:13:46.53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8" d="100"/>
          <a:sy n="148" d="100"/>
        </p:scale>
        <p:origin x="108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my Richardson" userId="c194864a-860b-49fe-ba86-e2c2ab6f2de5" providerId="ADAL" clId="{50D56113-EB7E-4978-9526-343C2B5F8F03}"/>
    <pc:docChg chg="undo custSel modSld">
      <pc:chgData name="Amy Richardson" userId="c194864a-860b-49fe-ba86-e2c2ab6f2de5" providerId="ADAL" clId="{50D56113-EB7E-4978-9526-343C2B5F8F03}" dt="2025-10-14T15:15:10.314" v="83" actId="20577"/>
      <pc:docMkLst>
        <pc:docMk/>
      </pc:docMkLst>
      <pc:sldChg chg="modSp mod">
        <pc:chgData name="Amy Richardson" userId="c194864a-860b-49fe-ba86-e2c2ab6f2de5" providerId="ADAL" clId="{50D56113-EB7E-4978-9526-343C2B5F8F03}" dt="2025-10-14T15:12:55.689" v="57" actId="255"/>
        <pc:sldMkLst>
          <pc:docMk/>
          <pc:sldMk cId="3870964855" sldId="258"/>
        </pc:sldMkLst>
        <pc:spChg chg="mod">
          <ac:chgData name="Amy Richardson" userId="c194864a-860b-49fe-ba86-e2c2ab6f2de5" providerId="ADAL" clId="{50D56113-EB7E-4978-9526-343C2B5F8F03}" dt="2025-10-14T15:12:55.689" v="57" actId="255"/>
          <ac:spMkLst>
            <pc:docMk/>
            <pc:sldMk cId="3870964855" sldId="258"/>
            <ac:spMk id="10" creationId="{44BE04E9-7944-FB41-CDCE-2556F5961862}"/>
          </ac:spMkLst>
        </pc:spChg>
      </pc:sldChg>
      <pc:sldChg chg="modSp mod">
        <pc:chgData name="Amy Richardson" userId="c194864a-860b-49fe-ba86-e2c2ab6f2de5" providerId="ADAL" clId="{50D56113-EB7E-4978-9526-343C2B5F8F03}" dt="2025-10-14T15:14:14.411" v="73" actId="27636"/>
        <pc:sldMkLst>
          <pc:docMk/>
          <pc:sldMk cId="3143667375" sldId="407"/>
        </pc:sldMkLst>
        <pc:spChg chg="mod">
          <ac:chgData name="Amy Richardson" userId="c194864a-860b-49fe-ba86-e2c2ab6f2de5" providerId="ADAL" clId="{50D56113-EB7E-4978-9526-343C2B5F8F03}" dt="2025-10-14T15:14:14.411" v="73" actId="27636"/>
          <ac:spMkLst>
            <pc:docMk/>
            <pc:sldMk cId="3143667375" sldId="407"/>
            <ac:spMk id="6" creationId="{824AA33B-1A5F-4B86-9516-534DC24A8DC8}"/>
          </ac:spMkLst>
        </pc:spChg>
      </pc:sldChg>
      <pc:sldChg chg="modSp mod">
        <pc:chgData name="Amy Richardson" userId="c194864a-860b-49fe-ba86-e2c2ab6f2de5" providerId="ADAL" clId="{50D56113-EB7E-4978-9526-343C2B5F8F03}" dt="2025-10-14T15:14:25.691" v="79" actId="20577"/>
        <pc:sldMkLst>
          <pc:docMk/>
          <pc:sldMk cId="1271830728" sldId="10189"/>
        </pc:sldMkLst>
        <pc:spChg chg="mod">
          <ac:chgData name="Amy Richardson" userId="c194864a-860b-49fe-ba86-e2c2ab6f2de5" providerId="ADAL" clId="{50D56113-EB7E-4978-9526-343C2B5F8F03}" dt="2025-10-14T15:13:46.707" v="68" actId="27636"/>
          <ac:spMkLst>
            <pc:docMk/>
            <pc:sldMk cId="1271830728" sldId="10189"/>
            <ac:spMk id="2" creationId="{A977F11B-A669-4827-9D5C-F0A422CA4E61}"/>
          </ac:spMkLst>
        </pc:spChg>
        <pc:spChg chg="mod">
          <ac:chgData name="Amy Richardson" userId="c194864a-860b-49fe-ba86-e2c2ab6f2de5" providerId="ADAL" clId="{50D56113-EB7E-4978-9526-343C2B5F8F03}" dt="2025-10-14T15:14:25.691" v="79" actId="20577"/>
          <ac:spMkLst>
            <pc:docMk/>
            <pc:sldMk cId="1271830728" sldId="10189"/>
            <ac:spMk id="3" creationId="{B8369FD8-ED0F-4258-B1D2-3ACA2A4E5DDC}"/>
          </ac:spMkLst>
        </pc:spChg>
      </pc:sldChg>
      <pc:sldChg chg="modSp mod">
        <pc:chgData name="Amy Richardson" userId="c194864a-860b-49fe-ba86-e2c2ab6f2de5" providerId="ADAL" clId="{50D56113-EB7E-4978-9526-343C2B5F8F03}" dt="2025-10-14T15:13:23.560" v="60" actId="1076"/>
        <pc:sldMkLst>
          <pc:docMk/>
          <pc:sldMk cId="239707639" sldId="10195"/>
        </pc:sldMkLst>
        <pc:spChg chg="mod">
          <ac:chgData name="Amy Richardson" userId="c194864a-860b-49fe-ba86-e2c2ab6f2de5" providerId="ADAL" clId="{50D56113-EB7E-4978-9526-343C2B5F8F03}" dt="2025-10-14T15:13:23.560" v="60" actId="1076"/>
          <ac:spMkLst>
            <pc:docMk/>
            <pc:sldMk cId="239707639" sldId="10195"/>
            <ac:spMk id="3" creationId="{B8369FD8-ED0F-4258-B1D2-3ACA2A4E5DDC}"/>
          </ac:spMkLst>
        </pc:spChg>
      </pc:sldChg>
      <pc:sldChg chg="modSp mod">
        <pc:chgData name="Amy Richardson" userId="c194864a-860b-49fe-ba86-e2c2ab6f2de5" providerId="ADAL" clId="{50D56113-EB7E-4978-9526-343C2B5F8F03}" dt="2025-10-14T15:15:10.314" v="83" actId="20577"/>
        <pc:sldMkLst>
          <pc:docMk/>
          <pc:sldMk cId="3466239298" sldId="10199"/>
        </pc:sldMkLst>
        <pc:spChg chg="mod">
          <ac:chgData name="Amy Richardson" userId="c194864a-860b-49fe-ba86-e2c2ab6f2de5" providerId="ADAL" clId="{50D56113-EB7E-4978-9526-343C2B5F8F03}" dt="2025-10-14T15:15:10.314" v="83" actId="20577"/>
          <ac:spMkLst>
            <pc:docMk/>
            <pc:sldMk cId="3466239298" sldId="10199"/>
            <ac:spMk id="13" creationId="{DA9A7F68-C9AC-7D3A-4C3E-65E935FE7485}"/>
          </ac:spMkLst>
        </pc:spChg>
      </pc:sldChg>
      <pc:sldChg chg="modSp mod">
        <pc:chgData name="Amy Richardson" userId="c194864a-860b-49fe-ba86-e2c2ab6f2de5" providerId="ADAL" clId="{50D56113-EB7E-4978-9526-343C2B5F8F03}" dt="2025-10-14T15:12:45.354" v="56" actId="255"/>
        <pc:sldMkLst>
          <pc:docMk/>
          <pc:sldMk cId="1349943134" sldId="10205"/>
        </pc:sldMkLst>
        <pc:spChg chg="mod">
          <ac:chgData name="Amy Richardson" userId="c194864a-860b-49fe-ba86-e2c2ab6f2de5" providerId="ADAL" clId="{50D56113-EB7E-4978-9526-343C2B5F8F03}" dt="2025-10-14T15:12:45.354" v="56" actId="255"/>
          <ac:spMkLst>
            <pc:docMk/>
            <pc:sldMk cId="1349943134" sldId="10205"/>
            <ac:spMk id="10" creationId="{67B9DAA7-CBCC-66C0-7977-7876F475CDA7}"/>
          </ac:spMkLst>
        </pc:spChg>
      </pc:sldChg>
      <pc:sldChg chg="modSp mod">
        <pc:chgData name="Amy Richardson" userId="c194864a-860b-49fe-ba86-e2c2ab6f2de5" providerId="ADAL" clId="{50D56113-EB7E-4978-9526-343C2B5F8F03}" dt="2025-10-14T15:11:02.120" v="39" actId="20577"/>
        <pc:sldMkLst>
          <pc:docMk/>
          <pc:sldMk cId="426670262" sldId="10207"/>
        </pc:sldMkLst>
        <pc:spChg chg="mod">
          <ac:chgData name="Amy Richardson" userId="c194864a-860b-49fe-ba86-e2c2ab6f2de5" providerId="ADAL" clId="{50D56113-EB7E-4978-9526-343C2B5F8F03}" dt="2025-10-14T15:11:02.120" v="39" actId="20577"/>
          <ac:spMkLst>
            <pc:docMk/>
            <pc:sldMk cId="426670262" sldId="10207"/>
            <ac:spMk id="3" creationId="{D4B022B8-9A22-2A78-7451-53314CC101A6}"/>
          </ac:spMkLst>
        </pc:spChg>
      </pc:sldChg>
      <pc:sldChg chg="modSp mod">
        <pc:chgData name="Amy Richardson" userId="c194864a-860b-49fe-ba86-e2c2ab6f2de5" providerId="ADAL" clId="{50D56113-EB7E-4978-9526-343C2B5F8F03}" dt="2025-10-14T15:10:37.721" v="34" actId="20577"/>
        <pc:sldMkLst>
          <pc:docMk/>
          <pc:sldMk cId="773865682" sldId="10208"/>
        </pc:sldMkLst>
        <pc:spChg chg="mod">
          <ac:chgData name="Amy Richardson" userId="c194864a-860b-49fe-ba86-e2c2ab6f2de5" providerId="ADAL" clId="{50D56113-EB7E-4978-9526-343C2B5F8F03}" dt="2025-10-14T15:10:37.721" v="34" actId="20577"/>
          <ac:spMkLst>
            <pc:docMk/>
            <pc:sldMk cId="773865682" sldId="10208"/>
            <ac:spMk id="3" creationId="{B5F5FBB3-92D8-81F1-905D-6149EBE5E3D3}"/>
          </ac:spMkLst>
        </pc:spChg>
      </pc:sldChg>
      <pc:sldChg chg="modSp mod">
        <pc:chgData name="Amy Richardson" userId="c194864a-860b-49fe-ba86-e2c2ab6f2de5" providerId="ADAL" clId="{50D56113-EB7E-4978-9526-343C2B5F8F03}" dt="2025-10-14T15:09:44.825" v="23" actId="20577"/>
        <pc:sldMkLst>
          <pc:docMk/>
          <pc:sldMk cId="2866546938" sldId="10211"/>
        </pc:sldMkLst>
        <pc:spChg chg="mod">
          <ac:chgData name="Amy Richardson" userId="c194864a-860b-49fe-ba86-e2c2ab6f2de5" providerId="ADAL" clId="{50D56113-EB7E-4978-9526-343C2B5F8F03}" dt="2025-10-14T15:09:44.825" v="23" actId="20577"/>
          <ac:spMkLst>
            <pc:docMk/>
            <pc:sldMk cId="2866546938" sldId="10211"/>
            <ac:spMk id="3" creationId="{77798D64-089B-0829-94EA-C1C564FD5CAD}"/>
          </ac:spMkLst>
        </pc:spChg>
      </pc:sldChg>
      <pc:sldChg chg="modSp mod">
        <pc:chgData name="Amy Richardson" userId="c194864a-860b-49fe-ba86-e2c2ab6f2de5" providerId="ADAL" clId="{50D56113-EB7E-4978-9526-343C2B5F8F03}" dt="2025-10-14T15:09:53.790" v="25" actId="27636"/>
        <pc:sldMkLst>
          <pc:docMk/>
          <pc:sldMk cId="2681407208" sldId="10213"/>
        </pc:sldMkLst>
        <pc:spChg chg="mod">
          <ac:chgData name="Amy Richardson" userId="c194864a-860b-49fe-ba86-e2c2ab6f2de5" providerId="ADAL" clId="{50D56113-EB7E-4978-9526-343C2B5F8F03}" dt="2025-10-14T15:09:53.790" v="25" actId="27636"/>
          <ac:spMkLst>
            <pc:docMk/>
            <pc:sldMk cId="2681407208" sldId="10213"/>
            <ac:spMk id="3" creationId="{09CB6A6F-E4E4-C2F2-ED2E-7A3C4CE8FEC6}"/>
          </ac:spMkLst>
        </pc:spChg>
      </pc:sldChg>
      <pc:sldChg chg="modSp mod">
        <pc:chgData name="Amy Richardson" userId="c194864a-860b-49fe-ba86-e2c2ab6f2de5" providerId="ADAL" clId="{50D56113-EB7E-4978-9526-343C2B5F8F03}" dt="2025-10-14T15:11:34.239" v="44" actId="1076"/>
        <pc:sldMkLst>
          <pc:docMk/>
          <pc:sldMk cId="3778096972" sldId="10215"/>
        </pc:sldMkLst>
        <pc:spChg chg="mod">
          <ac:chgData name="Amy Richardson" userId="c194864a-860b-49fe-ba86-e2c2ab6f2de5" providerId="ADAL" clId="{50D56113-EB7E-4978-9526-343C2B5F8F03}" dt="2025-10-14T15:11:34.239" v="44" actId="1076"/>
          <ac:spMkLst>
            <pc:docMk/>
            <pc:sldMk cId="3778096972" sldId="10215"/>
            <ac:spMk id="3" creationId="{2D56D3EA-B7FD-8495-0D92-C2277C935034}"/>
          </ac:spMkLst>
        </pc:spChg>
      </pc:sldChg>
      <pc:sldChg chg="modSp mod">
        <pc:chgData name="Amy Richardson" userId="c194864a-860b-49fe-ba86-e2c2ab6f2de5" providerId="ADAL" clId="{50D56113-EB7E-4978-9526-343C2B5F8F03}" dt="2025-10-14T15:11:22.855" v="41" actId="1076"/>
        <pc:sldMkLst>
          <pc:docMk/>
          <pc:sldMk cId="1229901383" sldId="10216"/>
        </pc:sldMkLst>
        <pc:spChg chg="mod">
          <ac:chgData name="Amy Richardson" userId="c194864a-860b-49fe-ba86-e2c2ab6f2de5" providerId="ADAL" clId="{50D56113-EB7E-4978-9526-343C2B5F8F03}" dt="2025-10-14T15:11:22.855" v="41" actId="1076"/>
          <ac:spMkLst>
            <pc:docMk/>
            <pc:sldMk cId="1229901383" sldId="10216"/>
            <ac:spMk id="3" creationId="{74AA4F64-873D-9BF2-949E-52D1A0424BAD}"/>
          </ac:spMkLst>
        </pc:spChg>
      </pc:sldChg>
      <pc:sldChg chg="modSp mod">
        <pc:chgData name="Amy Richardson" userId="c194864a-860b-49fe-ba86-e2c2ab6f2de5" providerId="ADAL" clId="{50D56113-EB7E-4978-9526-343C2B5F8F03}" dt="2025-10-14T15:12:16.665" v="54" actId="27636"/>
        <pc:sldMkLst>
          <pc:docMk/>
          <pc:sldMk cId="2053654510" sldId="10217"/>
        </pc:sldMkLst>
        <pc:spChg chg="mod">
          <ac:chgData name="Amy Richardson" userId="c194864a-860b-49fe-ba86-e2c2ab6f2de5" providerId="ADAL" clId="{50D56113-EB7E-4978-9526-343C2B5F8F03}" dt="2025-10-14T15:12:16.665" v="54" actId="27636"/>
          <ac:spMkLst>
            <pc:docMk/>
            <pc:sldMk cId="2053654510" sldId="10217"/>
            <ac:spMk id="3" creationId="{AAD5104B-3CA9-50CC-D51D-54D06A690F5B}"/>
          </ac:spMkLst>
        </pc:spChg>
      </pc:sldChg>
      <pc:sldChg chg="modSp mod">
        <pc:chgData name="Amy Richardson" userId="c194864a-860b-49fe-ba86-e2c2ab6f2de5" providerId="ADAL" clId="{50D56113-EB7E-4978-9526-343C2B5F8F03}" dt="2025-10-14T15:08:22.187" v="1" actId="20577"/>
        <pc:sldMkLst>
          <pc:docMk/>
          <pc:sldMk cId="678972012" sldId="10218"/>
        </pc:sldMkLst>
        <pc:spChg chg="mod">
          <ac:chgData name="Amy Richardson" userId="c194864a-860b-49fe-ba86-e2c2ab6f2de5" providerId="ADAL" clId="{50D56113-EB7E-4978-9526-343C2B5F8F03}" dt="2025-10-14T15:08:22.187" v="1" actId="20577"/>
          <ac:spMkLst>
            <pc:docMk/>
            <pc:sldMk cId="678972012" sldId="10218"/>
            <ac:spMk id="3" creationId="{55F7CFF3-AFB9-4BDC-3327-8B918AC52F8C}"/>
          </ac:spMkLst>
        </pc:spChg>
      </pc:sldChg>
      <pc:sldChg chg="modSp mod">
        <pc:chgData name="Amy Richardson" userId="c194864a-860b-49fe-ba86-e2c2ab6f2de5" providerId="ADAL" clId="{50D56113-EB7E-4978-9526-343C2B5F8F03}" dt="2025-10-14T15:09:38.565" v="22" actId="27636"/>
        <pc:sldMkLst>
          <pc:docMk/>
          <pc:sldMk cId="867343567" sldId="10221"/>
        </pc:sldMkLst>
        <pc:spChg chg="mod">
          <ac:chgData name="Amy Richardson" userId="c194864a-860b-49fe-ba86-e2c2ab6f2de5" providerId="ADAL" clId="{50D56113-EB7E-4978-9526-343C2B5F8F03}" dt="2025-10-14T15:09:38.565" v="22" actId="27636"/>
          <ac:spMkLst>
            <pc:docMk/>
            <pc:sldMk cId="867343567" sldId="10221"/>
            <ac:spMk id="3" creationId="{C574EFD6-210F-7B54-5E1D-9968EA3350AA}"/>
          </ac:spMkLst>
        </pc:spChg>
      </pc:sldChg>
      <pc:sldChg chg="modSp mod">
        <pc:chgData name="Amy Richardson" userId="c194864a-860b-49fe-ba86-e2c2ab6f2de5" providerId="ADAL" clId="{50D56113-EB7E-4978-9526-343C2B5F8F03}" dt="2025-10-14T15:08:43.609" v="15" actId="20577"/>
        <pc:sldMkLst>
          <pc:docMk/>
          <pc:sldMk cId="3964015724" sldId="10222"/>
        </pc:sldMkLst>
        <pc:spChg chg="mod">
          <ac:chgData name="Amy Richardson" userId="c194864a-860b-49fe-ba86-e2c2ab6f2de5" providerId="ADAL" clId="{50D56113-EB7E-4978-9526-343C2B5F8F03}" dt="2025-10-14T15:08:43.609" v="15" actId="20577"/>
          <ac:spMkLst>
            <pc:docMk/>
            <pc:sldMk cId="3964015724" sldId="10222"/>
            <ac:spMk id="3" creationId="{B620AC4F-4AA4-9223-3105-FAD3D3D81439}"/>
          </ac:spMkLst>
        </pc:spChg>
      </pc:sldChg>
      <pc:sldChg chg="modSp mod">
        <pc:chgData name="Amy Richardson" userId="c194864a-860b-49fe-ba86-e2c2ab6f2de5" providerId="ADAL" clId="{50D56113-EB7E-4978-9526-343C2B5F8F03}" dt="2025-10-14T15:10:32.441" v="33" actId="20577"/>
        <pc:sldMkLst>
          <pc:docMk/>
          <pc:sldMk cId="464035247" sldId="10223"/>
        </pc:sldMkLst>
        <pc:spChg chg="mod">
          <ac:chgData name="Amy Richardson" userId="c194864a-860b-49fe-ba86-e2c2ab6f2de5" providerId="ADAL" clId="{50D56113-EB7E-4978-9526-343C2B5F8F03}" dt="2025-10-14T15:10:32.441" v="33" actId="20577"/>
          <ac:spMkLst>
            <pc:docMk/>
            <pc:sldMk cId="464035247" sldId="10223"/>
            <ac:spMk id="3" creationId="{863BAEF9-5FF7-5E17-D185-92CADF314E9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E2710D-4E7B-4DFD-903C-25FC6CFEE921}" type="datetimeFigureOut">
              <a:rPr lang="en-GB" smtClean="0"/>
              <a:t>14/10/2025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9A256D-308D-45F9-90AD-8E8FA776C6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46834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B4E0AA-887C-44B8-AE7D-C139EDC6A20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98226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AutoNum type="arabicPeriod"/>
            </a:pPr>
            <a:r>
              <a:rPr lang="en-US" b="1"/>
              <a:t>People, places and participation </a:t>
            </a:r>
            <a:r>
              <a:rPr lang="en-US"/>
              <a:t>– Working together to develop best practice and training. Focusing on the use of creative and participatory methods to involve communities and stakeholders in building coastal resilience.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/>
              <a:t>Living with coastal (un)certainties </a:t>
            </a:r>
            <a:r>
              <a:rPr lang="en-US"/>
              <a:t>–Exploring levels of uncertainty in coastal data and modelling, including those involving complex risks. Considering how communities live with shifting predictions and changing environments.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/>
              <a:t>Working together at interfaces </a:t>
            </a:r>
            <a:r>
              <a:rPr lang="en-US"/>
              <a:t>– Developing skills for working across different disciplines. Sharing strategies, toolkits, and guidance to support implementing effective resilience actions.</a:t>
            </a:r>
            <a:endParaRPr lang="en-GB"/>
          </a:p>
          <a:p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FBD2F1-F408-41A2-A190-BF1AE3E9D6B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255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3E6918-4281-BD58-CFAF-87408A8CCE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687894-1E79-5341-48C2-70B47A5BFE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F24B1D-E90F-AA86-9F18-AFAE8F892E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200">
                <a:solidFill>
                  <a:schemeClr val="bg1"/>
                </a:solidFill>
                <a:latin typeface="Suisse Int'l" panose="020B0804000000000000" pitchFamily="34" charset="-78"/>
                <a:cs typeface="Suisse Int'l" panose="020B0804000000000000" pitchFamily="34" charset="-78"/>
              </a:rPr>
              <a:t>The Coast-R Network is a diverse and growing team, including academics, UK marine, coastal and government agencies, industry partners, local authorities, the voluntary sector and communities most affected by coastal change.</a:t>
            </a:r>
          </a:p>
          <a:p>
            <a:pPr marL="0" indent="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sz="1200">
              <a:solidFill>
                <a:schemeClr val="bg1"/>
              </a:solidFill>
              <a:latin typeface="Suisse Int'l" panose="020B0804000000000000" pitchFamily="34" charset="-78"/>
              <a:cs typeface="Suisse Int'l" panose="020B0804000000000000" pitchFamily="34" charset="-78"/>
            </a:endParaRPr>
          </a:p>
          <a:p>
            <a:pPr marL="0" indent="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200">
                <a:solidFill>
                  <a:schemeClr val="bg1"/>
                </a:solidFill>
                <a:latin typeface="Suisse Int'l" panose="020B0804000000000000" pitchFamily="34" charset="-78"/>
                <a:cs typeface="Suisse Int'l" panose="020B0804000000000000" pitchFamily="34" charset="-78"/>
              </a:rPr>
              <a:t>Together, we are working to better understand coastal change and enhance the resilient management of UK coastal communities and seas, and the natural capital that sustains them.</a:t>
            </a:r>
          </a:p>
          <a:p>
            <a:pPr marL="0" indent="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sz="1200">
              <a:solidFill>
                <a:schemeClr val="bg1"/>
              </a:solidFill>
              <a:latin typeface="Suisse Int'l" panose="020B0804000000000000" pitchFamily="34" charset="-78"/>
              <a:cs typeface="Suisse Int'l" panose="020B0804000000000000" pitchFamily="34" charset="-78"/>
            </a:endParaRPr>
          </a:p>
          <a:p>
            <a:pPr marL="0" indent="0" algn="l">
              <a:lnSpc>
                <a:spcPct val="110000"/>
              </a:lnSpc>
              <a:buNone/>
            </a:pPr>
            <a:r>
              <a:rPr lang="en-US" sz="1200">
                <a:solidFill>
                  <a:schemeClr val="bg1"/>
                </a:solidFill>
                <a:latin typeface="Suisse Int'l" panose="020B0804000000000000" pitchFamily="34" charset="-78"/>
                <a:cs typeface="Suisse Int'l" panose="020B0804000000000000" pitchFamily="34" charset="-78"/>
              </a:rPr>
              <a:t>Coast-R will: </a:t>
            </a:r>
          </a:p>
          <a:p>
            <a:pPr marL="514350" indent="-514350" algn="l">
              <a:lnSpc>
                <a:spcPct val="110000"/>
              </a:lnSpc>
              <a:buAutoNum type="arabicPeriod"/>
            </a:pPr>
            <a:r>
              <a:rPr lang="en-US"/>
              <a:t>Share learnings and best practice across sectors and disciplines so as to build UK coastal and marine resilience.  </a:t>
            </a:r>
          </a:p>
          <a:p>
            <a:pPr marL="514350" indent="-514350" algn="l">
              <a:lnSpc>
                <a:spcPct val="110000"/>
              </a:lnSpc>
              <a:buAutoNum type="arabicPeriod"/>
            </a:pPr>
            <a:r>
              <a:rPr lang="en-US"/>
              <a:t>Co-design and host a range of events, specialist training workshops and mentoring opportunities to improve partnership working and nurture the next generation of resilience champions.</a:t>
            </a:r>
          </a:p>
          <a:p>
            <a:pPr marL="514350" indent="-514350" algn="l">
              <a:lnSpc>
                <a:spcPct val="110000"/>
              </a:lnSpc>
              <a:buAutoNum type="arabicPeriod"/>
            </a:pPr>
            <a:r>
              <a:rPr lang="en-US"/>
              <a:t>Work in partnership with coastal communities and other partners to identify and respond to priority needs using our Flexible Fund.  </a:t>
            </a:r>
          </a:p>
          <a:p>
            <a:pPr marL="514350" indent="-514350" algn="l">
              <a:lnSpc>
                <a:spcPct val="110000"/>
              </a:lnSpc>
              <a:buAutoNum type="arabicPeriod"/>
            </a:pPr>
            <a:r>
              <a:rPr lang="en-US"/>
              <a:t>Collate key insights, case studies and resources through our website, policy briefs, foresight documents, conferences and practitioner events. </a:t>
            </a:r>
          </a:p>
          <a:p>
            <a:pPr marL="514350" indent="-514350" algn="l">
              <a:lnSpc>
                <a:spcPct val="110000"/>
              </a:lnSpc>
              <a:buAutoNum type="arabicPeriod"/>
            </a:pPr>
            <a:r>
              <a:rPr lang="en-US"/>
              <a:t>Build ongoing practitioner and community-led evaluation and reflection on the activities of the Network+ and funded projects, and thereby shape future learning, legacy and funding opportunities. </a:t>
            </a:r>
            <a:endParaRPr lang="en-US" sz="1200">
              <a:solidFill>
                <a:schemeClr val="bg1"/>
              </a:solidFill>
              <a:latin typeface="Suisse Int'l" panose="020B0804000000000000" pitchFamily="34" charset="-78"/>
              <a:cs typeface="Suisse Int'l" panose="020B0804000000000000" pitchFamily="34" charset="-78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676F23-3999-78AA-C324-DE5CFE5F2D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6DC740-FB44-4221-9118-01E58B752CB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2701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9DBCD-F7DA-96EF-4BD7-C0647381C8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545C09-E22A-DADD-1309-94E606E208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8EE23C-4B18-380E-0727-ABB14B8DD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53A1F-C583-4134-8D31-244F8B81A67B}" type="datetimeFigureOut">
              <a:rPr lang="en-GB" smtClean="0"/>
              <a:t>14/10/2025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F2ABAB-4A0D-D042-858A-E8930AB82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B6BBF-F3F5-5785-EAE6-5DF8209FE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C2C90-CECB-420F-B968-07EF8B846D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6393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3D3CA-D17F-7D91-BEAD-47305F09C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FF4151-1E73-9E1E-D755-C53FB1C51C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356794-2336-8A6E-6F98-28E72CC48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53A1F-C583-4134-8D31-244F8B81A67B}" type="datetimeFigureOut">
              <a:rPr lang="en-GB" smtClean="0"/>
              <a:t>14/10/2025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8FD2E2-2289-C848-D2A7-57BAFBE5A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995B6C-1A9E-AFF5-C1F1-4FAEC52F7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C2C90-CECB-420F-B968-07EF8B846D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8487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6CB44F-5C13-09B7-16F1-F869D8BEEF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2DD8C4-5543-F0CE-FBD1-AC941205F4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B5E211-ABFB-86C5-2A28-FAC7CAFE6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53A1F-C583-4134-8D31-244F8B81A67B}" type="datetimeFigureOut">
              <a:rPr lang="en-GB" smtClean="0"/>
              <a:t>14/10/2025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BA091F-349B-2921-FE5B-6015C0BE1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56AB5B-9481-276B-1B4B-689ABA1F2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C2C90-CECB-420F-B968-07EF8B846D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97814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931C021-A392-3EBC-7624-DA1B0E9266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-1"/>
            <a:ext cx="12192000" cy="6858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7" name="Picture 6" descr="A black and green circle with a black background&#10;&#10;Description automatically generated">
            <a:extLst>
              <a:ext uri="{FF2B5EF4-FFF2-40B4-BE49-F238E27FC236}">
                <a16:creationId xmlns:a16="http://schemas.microsoft.com/office/drawing/2014/main" id="{408BCC82-A6A5-4A5A-FFE1-4FE315F17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9938" y="4022693"/>
            <a:ext cx="5647036" cy="2835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3593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A62F6-0DB3-912A-EF25-F352973B6A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49287"/>
            <a:ext cx="9144000" cy="1760675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391491-2BAA-D352-6ED7-F187FDBBE1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676945-F34E-302E-FF61-84D0215B88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89538F-2EDE-4248-998E-D7A341960393}" type="datetimeFigureOut">
              <a:rPr lang="en-GB" smtClean="0"/>
              <a:t>14/10/2025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DBFB83-D069-0EA1-AA4D-A5FB8031B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BF1F55-3FF5-8C13-5528-FF9B12063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6CA136-7DA8-4764-8BC9-97369C291A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66173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26722-B9D0-2A36-1D7F-9F53D6D32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156" y="365125"/>
            <a:ext cx="8113643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D61440-966B-F535-074E-1BD804B7FA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491" y="1948069"/>
            <a:ext cx="10964309" cy="35410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F295304-E824-1E8F-276D-5FBD25D5703D}"/>
              </a:ext>
            </a:extLst>
          </p:cNvPr>
          <p:cNvGrpSpPr/>
          <p:nvPr userDrawn="1"/>
        </p:nvGrpSpPr>
        <p:grpSpPr>
          <a:xfrm>
            <a:off x="389491" y="5684878"/>
            <a:ext cx="7114554" cy="984169"/>
            <a:chOff x="2625794" y="5432177"/>
            <a:chExt cx="9411383" cy="1301894"/>
          </a:xfrm>
        </p:grpSpPr>
        <p:pic>
          <p:nvPicPr>
            <p:cNvPr id="8" name="University Logo">
              <a:extLst>
                <a:ext uri="{FF2B5EF4-FFF2-40B4-BE49-F238E27FC236}">
                  <a16:creationId xmlns:a16="http://schemas.microsoft.com/office/drawing/2014/main" id="{D0009392-0C59-8A07-D592-C7AF3476CE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45039" y="5432177"/>
              <a:ext cx="2350249" cy="1030349"/>
            </a:xfrm>
            <a:prstGeom prst="rect">
              <a:avLst/>
            </a:prstGeom>
          </p:spPr>
        </p:pic>
        <p:pic>
          <p:nvPicPr>
            <p:cNvPr id="9" name="Picture 8" descr="Blue text on a black background&#10;&#10;Description automatically generated">
              <a:extLst>
                <a:ext uri="{FF2B5EF4-FFF2-40B4-BE49-F238E27FC236}">
                  <a16:creationId xmlns:a16="http://schemas.microsoft.com/office/drawing/2014/main" id="{C890A64D-93DF-D917-76B1-5A039E99BA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37177" y="5667754"/>
              <a:ext cx="1800000" cy="559196"/>
            </a:xfrm>
            <a:prstGeom prst="rect">
              <a:avLst/>
            </a:prstGeom>
          </p:spPr>
        </p:pic>
        <p:pic>
          <p:nvPicPr>
            <p:cNvPr id="10" name="Picture 9" descr="A blue and yellow text on a black background&#10;&#10;Description automatically generated">
              <a:extLst>
                <a:ext uri="{FF2B5EF4-FFF2-40B4-BE49-F238E27FC236}">
                  <a16:creationId xmlns:a16="http://schemas.microsoft.com/office/drawing/2014/main" id="{9F42A662-82C4-B62C-E662-32C1AA07BE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00075" y="5585610"/>
              <a:ext cx="2535984" cy="63399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827BB02-19F4-D5CA-F891-322F64F48731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37177" y="6327725"/>
              <a:ext cx="1800000" cy="393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2">
              <a:extLst>
                <a:ext uri="{FF2B5EF4-FFF2-40B4-BE49-F238E27FC236}">
                  <a16:creationId xmlns:a16="http://schemas.microsoft.com/office/drawing/2014/main" id="{2D0D3013-ADD6-A4D2-DE5F-9B0E3D840A65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95288" y="6140928"/>
              <a:ext cx="1800000" cy="580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 descr="A black and white logo&#10;&#10;Description automatically generated">
              <a:extLst>
                <a:ext uri="{FF2B5EF4-FFF2-40B4-BE49-F238E27FC236}">
                  <a16:creationId xmlns:a16="http://schemas.microsoft.com/office/drawing/2014/main" id="{60D68AA7-C144-5490-3CF9-9C71BBC19E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20164" y="6351039"/>
              <a:ext cx="1800000" cy="370436"/>
            </a:xfrm>
            <a:prstGeom prst="rect">
              <a:avLst/>
            </a:prstGeom>
          </p:spPr>
        </p:pic>
        <p:pic>
          <p:nvPicPr>
            <p:cNvPr id="14" name="Picture 14">
              <a:extLst>
                <a:ext uri="{FF2B5EF4-FFF2-40B4-BE49-F238E27FC236}">
                  <a16:creationId xmlns:a16="http://schemas.microsoft.com/office/drawing/2014/main" id="{1CF58C93-2052-A19B-164B-EA5864CFEB0F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625794" y="5667754"/>
              <a:ext cx="1157566" cy="10663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411607A-52A0-A291-7DB0-7C3FC7CB4B4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08703" y="5664075"/>
              <a:ext cx="2004328" cy="1030350"/>
            </a:xfrm>
            <a:prstGeom prst="rect">
              <a:avLst/>
            </a:prstGeom>
          </p:spPr>
        </p:pic>
      </p:grpSp>
      <p:pic>
        <p:nvPicPr>
          <p:cNvPr id="17" name="Picture 16" descr="A black and green circle with a black background&#10;&#10;Description automatically generated">
            <a:extLst>
              <a:ext uri="{FF2B5EF4-FFF2-40B4-BE49-F238E27FC236}">
                <a16:creationId xmlns:a16="http://schemas.microsoft.com/office/drawing/2014/main" id="{9E9A95E3-08E8-8BB3-0A38-FBC755BFC5D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9938" y="4022693"/>
            <a:ext cx="5647036" cy="2835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486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26722-B9D0-2A36-1D7F-9F53D6D32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156" y="365125"/>
            <a:ext cx="8113643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D61440-966B-F535-074E-1BD804B7FA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491" y="1948069"/>
            <a:ext cx="10964309" cy="35410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F295304-E824-1E8F-276D-5FBD25D5703D}"/>
              </a:ext>
            </a:extLst>
          </p:cNvPr>
          <p:cNvGrpSpPr/>
          <p:nvPr userDrawn="1"/>
        </p:nvGrpSpPr>
        <p:grpSpPr>
          <a:xfrm>
            <a:off x="389491" y="5684878"/>
            <a:ext cx="7114554" cy="984169"/>
            <a:chOff x="2625794" y="5432177"/>
            <a:chExt cx="9411383" cy="1301894"/>
          </a:xfrm>
        </p:grpSpPr>
        <p:pic>
          <p:nvPicPr>
            <p:cNvPr id="8" name="University Logo">
              <a:extLst>
                <a:ext uri="{FF2B5EF4-FFF2-40B4-BE49-F238E27FC236}">
                  <a16:creationId xmlns:a16="http://schemas.microsoft.com/office/drawing/2014/main" id="{D0009392-0C59-8A07-D592-C7AF3476CE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45039" y="5432177"/>
              <a:ext cx="2350249" cy="1030349"/>
            </a:xfrm>
            <a:prstGeom prst="rect">
              <a:avLst/>
            </a:prstGeom>
          </p:spPr>
        </p:pic>
        <p:pic>
          <p:nvPicPr>
            <p:cNvPr id="9" name="Picture 8" descr="Blue text on a black background&#10;&#10;Description automatically generated">
              <a:extLst>
                <a:ext uri="{FF2B5EF4-FFF2-40B4-BE49-F238E27FC236}">
                  <a16:creationId xmlns:a16="http://schemas.microsoft.com/office/drawing/2014/main" id="{C890A64D-93DF-D917-76B1-5A039E99BA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37177" y="5667754"/>
              <a:ext cx="1800000" cy="559196"/>
            </a:xfrm>
            <a:prstGeom prst="rect">
              <a:avLst/>
            </a:prstGeom>
          </p:spPr>
        </p:pic>
        <p:pic>
          <p:nvPicPr>
            <p:cNvPr id="10" name="Picture 9" descr="A blue and yellow text on a black background&#10;&#10;Description automatically generated">
              <a:extLst>
                <a:ext uri="{FF2B5EF4-FFF2-40B4-BE49-F238E27FC236}">
                  <a16:creationId xmlns:a16="http://schemas.microsoft.com/office/drawing/2014/main" id="{9F42A662-82C4-B62C-E662-32C1AA07BE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00075" y="5585610"/>
              <a:ext cx="2535984" cy="63399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827BB02-19F4-D5CA-F891-322F64F48731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37177" y="6327725"/>
              <a:ext cx="1800000" cy="393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2">
              <a:extLst>
                <a:ext uri="{FF2B5EF4-FFF2-40B4-BE49-F238E27FC236}">
                  <a16:creationId xmlns:a16="http://schemas.microsoft.com/office/drawing/2014/main" id="{2D0D3013-ADD6-A4D2-DE5F-9B0E3D840A65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95288" y="6140928"/>
              <a:ext cx="1800000" cy="580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 descr="A black and white logo&#10;&#10;Description automatically generated">
              <a:extLst>
                <a:ext uri="{FF2B5EF4-FFF2-40B4-BE49-F238E27FC236}">
                  <a16:creationId xmlns:a16="http://schemas.microsoft.com/office/drawing/2014/main" id="{60D68AA7-C144-5490-3CF9-9C71BBC19E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20164" y="6351039"/>
              <a:ext cx="1800000" cy="370436"/>
            </a:xfrm>
            <a:prstGeom prst="rect">
              <a:avLst/>
            </a:prstGeom>
          </p:spPr>
        </p:pic>
        <p:pic>
          <p:nvPicPr>
            <p:cNvPr id="14" name="Picture 14">
              <a:extLst>
                <a:ext uri="{FF2B5EF4-FFF2-40B4-BE49-F238E27FC236}">
                  <a16:creationId xmlns:a16="http://schemas.microsoft.com/office/drawing/2014/main" id="{1CF58C93-2052-A19B-164B-EA5864CFEB0F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625794" y="5667754"/>
              <a:ext cx="1157566" cy="10663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411607A-52A0-A291-7DB0-7C3FC7CB4B4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08703" y="5664075"/>
              <a:ext cx="2004328" cy="10303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901987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rgbClr val="0098C8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18408-B65F-D0FB-A213-C775DA20B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268537"/>
            <a:ext cx="10515600" cy="1895959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BE1E29-9342-95AD-02FE-BF249B6114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2A0BA0-B3EF-49EA-CB9B-97D39F8EC4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89538F-2EDE-4248-998E-D7A341960393}" type="datetimeFigureOut">
              <a:rPr lang="en-GB" smtClean="0"/>
              <a:t>14/10/2025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5D3E96-607A-F3B1-BD0D-5469D6136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10AE71-9B8F-3389-4FCA-23FBAB540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6CA136-7DA8-4764-8BC9-97369C291A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53406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18408-B65F-D0FB-A213-C775DA20B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268537"/>
            <a:ext cx="10515600" cy="1895959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BE1E29-9342-95AD-02FE-BF249B6114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2A0BA0-B3EF-49EA-CB9B-97D39F8EC4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89538F-2EDE-4248-998E-D7A341960393}" type="datetimeFigureOut">
              <a:rPr lang="en-GB" smtClean="0"/>
              <a:t>14/10/2025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5D3E96-607A-F3B1-BD0D-5469D6136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10AE71-9B8F-3389-4FCA-23FBAB540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6CA136-7DA8-4764-8BC9-97369C291A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9286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4B81F-B974-AFFE-79D8-73BB6C796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109002-4C8C-7204-D02C-CB91B21E66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B1851B-71E7-0BF3-35ED-8C4199E2C2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C030D9-3BA9-1892-3AE1-F4A065991B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89538F-2EDE-4248-998E-D7A341960393}" type="datetimeFigureOut">
              <a:rPr lang="en-GB" smtClean="0"/>
              <a:t>14/10/2025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43C83B-84F9-4947-C05B-A34F1026A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3BDFF0-AEB5-E6A4-D7D3-7AC341D94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6CA136-7DA8-4764-8BC9-97369C291A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95189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DCB29-8D23-E5C9-7F35-941118472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0642" y="355600"/>
            <a:ext cx="8193157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79BFBF-3788-4A3D-5DE9-921BE8D5E9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229E6C-8916-E90E-07A7-69308D13E7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5710D8-92FD-05DE-7EA7-92D7B4E878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5F9BC8-06FA-8567-A86E-B4D66DE00B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17E7A4-1CB0-603B-A08F-F51C5E2703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89538F-2EDE-4248-998E-D7A341960393}" type="datetimeFigureOut">
              <a:rPr lang="en-GB" smtClean="0"/>
              <a:t>14/10/2025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87CE9C-03F0-6E22-0286-459A4E57D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E5EEC4-4B7D-3F22-B98D-D84FC1F49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6CA136-7DA8-4764-8BC9-97369C291A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5547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B2344-7372-F874-4F7E-730BA4367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0778F7-A10D-A9E5-07CD-9E93DB2CE9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7D23D-5F63-03C7-668A-D3CA8FD8E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53A1F-C583-4134-8D31-244F8B81A67B}" type="datetimeFigureOut">
              <a:rPr lang="en-GB" smtClean="0"/>
              <a:t>14/10/2025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9748B8-8D3D-F6E0-722C-CF61B08D7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2EF165-8DA3-67DB-D775-623E687FD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C2C90-CECB-420F-B968-07EF8B846D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02219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0098C8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0BE2E-32A2-5A55-5BCF-FAC174682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1A1EF7-E64D-56CF-C3D2-91E0EB8BB6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89538F-2EDE-4248-998E-D7A341960393}" type="datetimeFigureOut">
              <a:rPr lang="en-GB" smtClean="0"/>
              <a:t>14/10/2025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710542-1CCD-57FD-B908-4BB7D96E0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FE8132-6A11-7BEF-382D-403748697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6CA136-7DA8-4764-8BC9-97369C291A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40539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A75155-11A0-57DB-10B5-0474239D33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89538F-2EDE-4248-998E-D7A341960393}" type="datetimeFigureOut">
              <a:rPr lang="en-GB" smtClean="0"/>
              <a:t>14/10/2025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78D1A0-EF6B-A607-8D2B-44A097DCF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C63096-6AE6-1549-7A7E-1F4F21C81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6CA136-7DA8-4764-8BC9-97369C291A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30636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931C021-A392-3EBC-7624-DA1B0E9266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-1"/>
            <a:ext cx="12192000" cy="6858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7" name="Picture 6" descr="A black and green circle with a black background&#10;&#10;Description automatically generated">
            <a:extLst>
              <a:ext uri="{FF2B5EF4-FFF2-40B4-BE49-F238E27FC236}">
                <a16:creationId xmlns:a16="http://schemas.microsoft.com/office/drawing/2014/main" id="{408BCC82-A6A5-4A5A-FFE1-4FE315F17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9938" y="4022693"/>
            <a:ext cx="5647036" cy="2835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9447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70445-611F-98AA-9C63-D981F443A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2651A-EFFC-5C66-A793-149604EC1F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35C115-A9CB-55D6-898D-C5273022C7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F787DE-3306-55C8-A8EA-F37B6FE799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89538F-2EDE-4248-998E-D7A341960393}" type="datetimeFigureOut">
              <a:rPr lang="en-GB" smtClean="0"/>
              <a:t>14/10/2025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11CAFD-53DE-A2F4-6934-8DF5C0506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5C9BEA-62E4-EECD-BE6F-1FDD3ACC6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6CA136-7DA8-4764-8BC9-97369C291A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01598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80EB4-9AB4-E868-A7E8-DD0E7CAF4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83516D-0059-89B8-54CD-4716708F6A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702553-733B-B7CA-40DF-F05B7404FB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0B786E-72DE-2438-B34D-1F88E50C08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89538F-2EDE-4248-998E-D7A341960393}" type="datetimeFigureOut">
              <a:rPr lang="en-GB" smtClean="0"/>
              <a:t>14/10/2025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307C87-5CD4-D20B-792B-F891BED47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314D4C-005F-BC7A-948E-75753009E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6CA136-7DA8-4764-8BC9-97369C291A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58508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67CC7-F3A7-3AB5-040F-BCDEFB596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6C3C6A-C6DA-F9A0-4C47-0FCF66ED36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27934A-2B9E-DC4E-49E9-E6B5EE386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89538F-2EDE-4248-998E-D7A341960393}" type="datetimeFigureOut">
              <a:rPr lang="en-GB" smtClean="0"/>
              <a:t>14/10/2025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7B23FD-576E-629B-CD55-D07040C8F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4EDABB-0C23-4E68-2BD2-DC5BB7607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6CA136-7DA8-4764-8BC9-97369C291A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39376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9980C4-B86E-3AE0-AA94-60F36A8020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03B71A-37EB-239B-0A6C-A394092343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7EEF10-3BD0-FAAE-D154-CC31219B44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89538F-2EDE-4248-998E-D7A341960393}" type="datetimeFigureOut">
              <a:rPr lang="en-GB" smtClean="0"/>
              <a:t>14/10/2025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71C29C-6375-38BC-9390-A94B1883E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63D58D-9A1C-6347-2869-912ED1FB0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6CA136-7DA8-4764-8BC9-97369C291A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65784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100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758D7-70DA-8381-5E8B-233810FB2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74812C-63C0-14AE-92CD-52961FFAD4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AE057-3451-8AAD-9651-A558EE664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53A1F-C583-4134-8D31-244F8B81A67B}" type="datetimeFigureOut">
              <a:rPr lang="en-GB" smtClean="0"/>
              <a:t>14/10/2025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153F7B-A3EE-293D-73EB-EF446B625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252367-43B2-6078-787A-0BE4D47ED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C2C90-CECB-420F-B968-07EF8B846D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4467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84964-BD25-9485-09E8-2114DE649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ED8345-DB96-C457-D869-EB4951A3D3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A18672-7194-430C-C0BC-DCEF03E9EF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577921-F495-EC6F-A210-1E3D41BBA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53A1F-C583-4134-8D31-244F8B81A67B}" type="datetimeFigureOut">
              <a:rPr lang="en-GB" smtClean="0"/>
              <a:t>14/10/2025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E3842C-2DBE-F530-D3E5-C2C8F5008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00813E-1A07-DAC8-5B18-3FF36CA28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C2C90-CECB-420F-B968-07EF8B846D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6465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016D0-728C-B123-936B-D86AF1A25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7B3B3E-C28E-302F-DA2A-2E131E5AE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E028E9-4EB0-3D4B-8334-94BDEAF6BB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0EB37D-ECA4-4900-6778-B97CA206EE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C01E1D-AD18-5F4B-58E5-3E19219F7F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DB98F7-55AB-AA35-B521-E682BF6D3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53A1F-C583-4134-8D31-244F8B81A67B}" type="datetimeFigureOut">
              <a:rPr lang="en-GB" smtClean="0"/>
              <a:t>14/10/2025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613725-80B5-04C7-87AC-7A921F7A9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2F8C09-9A1E-D9B3-5BB0-A9BF4D192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C2C90-CECB-420F-B968-07EF8B846D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632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85B69-4074-3517-7FAA-45DF0DFF9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3E1E12-29F5-86D3-3847-3DCD0B706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53A1F-C583-4134-8D31-244F8B81A67B}" type="datetimeFigureOut">
              <a:rPr lang="en-GB" smtClean="0"/>
              <a:t>14/10/2025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5C35D4-1204-79D2-5160-9E6178B81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E03E6C-44F0-AFD3-BA7F-C13921463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C2C90-CECB-420F-B968-07EF8B846D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8125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5B8CBC-7AB1-21D9-1F0A-F3AFC0101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53A1F-C583-4134-8D31-244F8B81A67B}" type="datetimeFigureOut">
              <a:rPr lang="en-GB" smtClean="0"/>
              <a:t>14/10/2025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BA3D48-9E26-1A28-21B3-B8C5DC75C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D645E-E80A-6CAB-FA2A-C72919315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C2C90-CECB-420F-B968-07EF8B846D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5410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2E8E3-AFBE-1AB1-9EE6-D2924BA73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9BBBCE-1698-8EBD-11AC-50225997FD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67F1F6-9433-843D-7DA8-631E7F112D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81200F-E5DE-297B-EF1F-A18FBACA4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53A1F-C583-4134-8D31-244F8B81A67B}" type="datetimeFigureOut">
              <a:rPr lang="en-GB" smtClean="0"/>
              <a:t>14/10/2025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6B015F-37E1-A4A4-C109-00214DF50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A9ED34-B42A-C226-0DE5-685192BE4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C2C90-CECB-420F-B968-07EF8B846D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9079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D77AC-D5E6-9C74-70A5-88426C420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477F59-1529-B446-D978-AD19618346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3442FF-3DC4-4B9A-C500-33EB76D93C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1FAD10-92FC-1511-E19C-86EBDEBB9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53A1F-C583-4134-8D31-244F8B81A67B}" type="datetimeFigureOut">
              <a:rPr lang="en-GB" smtClean="0"/>
              <a:t>14/10/2025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5A15C4-892D-2F12-6251-C7000DFCC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8E629E-E673-E49F-2774-905B5CEBB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C2C90-CECB-420F-B968-07EF8B846D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3924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8566E8-5908-E699-794A-FD6E944C2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A02B31-B4A2-C68D-F615-547E6CA39A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6AF913-007E-9D6C-7F82-BE1B1BC7F2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0553A1F-C583-4134-8D31-244F8B81A67B}" type="datetimeFigureOut">
              <a:rPr lang="en-GB" smtClean="0"/>
              <a:t>14/10/2025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697C84-0CDA-668E-F857-F6679D84B2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B9ECCF-8110-9D9E-9E1D-FFA248825D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64C2C90-CECB-420F-B968-07EF8B846D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775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D1D346-7585-52E6-2DBA-294B7A536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8330" y="365125"/>
            <a:ext cx="781547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0260DF-014D-01E3-5430-CCF1C3CB1A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8" name="Picture 7" descr="A logo with text overlay&#10;&#10;Description automatically generated">
            <a:extLst>
              <a:ext uri="{FF2B5EF4-FFF2-40B4-BE49-F238E27FC236}">
                <a16:creationId xmlns:a16="http://schemas.microsoft.com/office/drawing/2014/main" id="{4369F531-04FC-210C-5153-94541334E909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46" y="414820"/>
            <a:ext cx="2528854" cy="1225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669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Brockmann SemiBold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Brockmann" pitchFamily="50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Brockmann" pitchFamily="50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Brockmann" pitchFamily="50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Brockmann" pitchFamily="50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Brockmann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2.xml"/><Relationship Id="rId6" Type="http://schemas.openxmlformats.org/officeDocument/2006/relationships/hyperlink" Target="http://www.ukcoastalresilience.org/small-grants-fund-round-1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mailto:CoastR@hull.ac.uk" TargetMode="Externa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mailto:COASTR@hull.ac.uk" TargetMode="Externa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12" Type="http://schemas.openxmlformats.org/officeDocument/2006/relationships/image" Target="../media/image27.jpeg"/><Relationship Id="rId2" Type="http://schemas.openxmlformats.org/officeDocument/2006/relationships/image" Target="../media/image17.jpeg"/><Relationship Id="rId16" Type="http://schemas.openxmlformats.org/officeDocument/2006/relationships/image" Target="../media/image31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5" Type="http://schemas.openxmlformats.org/officeDocument/2006/relationships/image" Target="../media/image3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png"/><Relationship Id="rId1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.png"/><Relationship Id="rId5" Type="http://schemas.openxmlformats.org/officeDocument/2006/relationships/image" Target="../media/image12.jpe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9587C0-BBC7-6B62-2011-929645CD0C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group of people standing on a beach&#10;&#10;Description automatically generated">
            <a:extLst>
              <a:ext uri="{FF2B5EF4-FFF2-40B4-BE49-F238E27FC236}">
                <a16:creationId xmlns:a16="http://schemas.microsoft.com/office/drawing/2014/main" id="{32BAFB69-C8F1-2853-D0FC-1DDD914F78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180"/>
            <a:ext cx="12279085" cy="6911180"/>
          </a:xfrm>
        </p:spPr>
      </p:pic>
      <p:pic>
        <p:nvPicPr>
          <p:cNvPr id="5" name="Picture 4" descr="A black and green circle with a black background&#10;&#10;Description automatically generated">
            <a:extLst>
              <a:ext uri="{FF2B5EF4-FFF2-40B4-BE49-F238E27FC236}">
                <a16:creationId xmlns:a16="http://schemas.microsoft.com/office/drawing/2014/main" id="{EF02C2E2-C00C-9541-48F0-0AF11F9E14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9938" y="4022693"/>
            <a:ext cx="5647036" cy="2835307"/>
          </a:xfrm>
          <a:prstGeom prst="rect">
            <a:avLst/>
          </a:prstGeom>
        </p:spPr>
      </p:pic>
      <p:pic>
        <p:nvPicPr>
          <p:cNvPr id="7" name="Picture 6" descr="A group of logos with text&#10;&#10;Description automatically generated">
            <a:extLst>
              <a:ext uri="{FF2B5EF4-FFF2-40B4-BE49-F238E27FC236}">
                <a16:creationId xmlns:a16="http://schemas.microsoft.com/office/drawing/2014/main" id="{CBA180D2-BA1B-96B0-2B1B-408474E9F0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1239"/>
          <a:stretch/>
        </p:blipFill>
        <p:spPr>
          <a:xfrm>
            <a:off x="233508" y="5322801"/>
            <a:ext cx="7941663" cy="1186856"/>
          </a:xfrm>
          <a:prstGeom prst="rect">
            <a:avLst/>
          </a:prstGeom>
        </p:spPr>
      </p:pic>
      <p:pic>
        <p:nvPicPr>
          <p:cNvPr id="9" name="Picture 8" descr="A logo with text overlay&#10;&#10;Description automatically generated">
            <a:extLst>
              <a:ext uri="{FF2B5EF4-FFF2-40B4-BE49-F238E27FC236}">
                <a16:creationId xmlns:a16="http://schemas.microsoft.com/office/drawing/2014/main" id="{CEE7F3CD-6CCD-00DE-BDC6-6FCACC42A6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90" y="248610"/>
            <a:ext cx="3821549" cy="185139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7B9DAA7-CBCC-66C0-7977-7876F475CDA7}"/>
              </a:ext>
            </a:extLst>
          </p:cNvPr>
          <p:cNvSpPr txBox="1">
            <a:spLocks/>
          </p:cNvSpPr>
          <p:nvPr/>
        </p:nvSpPr>
        <p:spPr>
          <a:xfrm>
            <a:off x="4587129" y="855379"/>
            <a:ext cx="7222081" cy="6463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Brockmann SemiBold" pitchFamily="50" charset="0"/>
                <a:ea typeface="+mj-ea"/>
                <a:cs typeface="+mj-cs"/>
              </a:defRPr>
            </a:lvl1pPr>
          </a:lstStyle>
          <a:p>
            <a:pPr algn="r"/>
            <a:r>
              <a:rPr lang="en-GB" sz="3200" dirty="0">
                <a:solidFill>
                  <a:srgbClr val="0E1647"/>
                </a:solidFill>
              </a:rPr>
              <a:t>Coast-R Small Grants Fund Round 1</a:t>
            </a:r>
          </a:p>
          <a:p>
            <a:pPr algn="r"/>
            <a:r>
              <a:rPr lang="en-GB" sz="3200" dirty="0">
                <a:solidFill>
                  <a:srgbClr val="0E1647"/>
                </a:solidFill>
              </a:rPr>
              <a:t>Information Webinar &amp; Q&amp;A : </a:t>
            </a:r>
          </a:p>
          <a:p>
            <a:pPr algn="r"/>
            <a:r>
              <a:rPr lang="en-GB" sz="3200" dirty="0">
                <a:solidFill>
                  <a:srgbClr val="0E1647"/>
                </a:solidFill>
              </a:rPr>
              <a:t>7</a:t>
            </a:r>
            <a:r>
              <a:rPr lang="en-GB" sz="3200" baseline="30000" dirty="0">
                <a:solidFill>
                  <a:srgbClr val="0E1647"/>
                </a:solidFill>
              </a:rPr>
              <a:t>th</a:t>
            </a:r>
            <a:r>
              <a:rPr lang="en-GB" sz="3200" dirty="0">
                <a:solidFill>
                  <a:srgbClr val="0E1647"/>
                </a:solidFill>
              </a:rPr>
              <a:t> October 2025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BE1FA30-06FE-38A7-7FFF-55D7DD599CBC}"/>
              </a:ext>
            </a:extLst>
          </p:cNvPr>
          <p:cNvSpPr/>
          <p:nvPr/>
        </p:nvSpPr>
        <p:spPr>
          <a:xfrm>
            <a:off x="318335" y="4022693"/>
            <a:ext cx="5647036" cy="755708"/>
          </a:xfrm>
          <a:prstGeom prst="rect">
            <a:avLst/>
          </a:prstGeom>
          <a:solidFill>
            <a:srgbClr val="2A9D8F"/>
          </a:solidFill>
          <a:ln>
            <a:solidFill>
              <a:srgbClr val="2A9D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ADA62D-00ED-E418-271C-B2B861C316B7}"/>
              </a:ext>
            </a:extLst>
          </p:cNvPr>
          <p:cNvSpPr txBox="1"/>
          <p:nvPr/>
        </p:nvSpPr>
        <p:spPr>
          <a:xfrm>
            <a:off x="476388" y="4043102"/>
            <a:ext cx="6231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>
                <a:solidFill>
                  <a:schemeClr val="bg1"/>
                </a:solidFill>
                <a:latin typeface="Brockmann SemiBold" pitchFamily="50" charset="0"/>
              </a:rPr>
              <a:t>ukcoastalresilience.org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ADD7881-F246-FD6D-0954-0D63A38215EB}"/>
              </a:ext>
            </a:extLst>
          </p:cNvPr>
          <p:cNvGrpSpPr/>
          <p:nvPr/>
        </p:nvGrpSpPr>
        <p:grpSpPr>
          <a:xfrm>
            <a:off x="8408679" y="5664979"/>
            <a:ext cx="3367762" cy="626620"/>
            <a:chOff x="8014922" y="5675865"/>
            <a:chExt cx="3761519" cy="62662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4128182-F599-BC62-7764-12D53B2D6E90}"/>
                </a:ext>
              </a:extLst>
            </p:cNvPr>
            <p:cNvSpPr/>
            <p:nvPr/>
          </p:nvSpPr>
          <p:spPr>
            <a:xfrm>
              <a:off x="8014922" y="5675865"/>
              <a:ext cx="3761519" cy="626620"/>
            </a:xfrm>
            <a:prstGeom prst="rect">
              <a:avLst/>
            </a:prstGeom>
            <a:solidFill>
              <a:srgbClr val="2A9D8F"/>
            </a:solidFill>
            <a:ln>
              <a:solidFill>
                <a:srgbClr val="2A9D8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E3CED17-609C-0307-503A-1E3D7726EA2D}"/>
                </a:ext>
              </a:extLst>
            </p:cNvPr>
            <p:cNvSpPr txBox="1"/>
            <p:nvPr/>
          </p:nvSpPr>
          <p:spPr>
            <a:xfrm>
              <a:off x="8014922" y="5697637"/>
              <a:ext cx="36087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2800">
                  <a:solidFill>
                    <a:schemeClr val="bg1"/>
                  </a:solidFill>
                  <a:latin typeface="Brockmann SemiBold" pitchFamily="50" charset="0"/>
                </a:rPr>
                <a:t>#CoastRNetwork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499431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group of people standing on a beach&#10;&#10;Description automatically generated">
            <a:extLst>
              <a:ext uri="{FF2B5EF4-FFF2-40B4-BE49-F238E27FC236}">
                <a16:creationId xmlns:a16="http://schemas.microsoft.com/office/drawing/2014/main" id="{819DFD99-295E-CB07-81F5-5B7D16788A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180"/>
            <a:ext cx="12279085" cy="6911180"/>
          </a:xfrm>
        </p:spPr>
      </p:pic>
      <p:pic>
        <p:nvPicPr>
          <p:cNvPr id="5" name="Picture 4" descr="A black and green circle with a black background&#10;&#10;Description automatically generated">
            <a:extLst>
              <a:ext uri="{FF2B5EF4-FFF2-40B4-BE49-F238E27FC236}">
                <a16:creationId xmlns:a16="http://schemas.microsoft.com/office/drawing/2014/main" id="{11261F22-12B2-F195-2802-F8E4BF924E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9938" y="4022693"/>
            <a:ext cx="5647036" cy="2835307"/>
          </a:xfrm>
          <a:prstGeom prst="rect">
            <a:avLst/>
          </a:prstGeom>
        </p:spPr>
      </p:pic>
      <p:pic>
        <p:nvPicPr>
          <p:cNvPr id="7" name="Picture 6" descr="A group of logos with text&#10;&#10;Description automatically generated">
            <a:extLst>
              <a:ext uri="{FF2B5EF4-FFF2-40B4-BE49-F238E27FC236}">
                <a16:creationId xmlns:a16="http://schemas.microsoft.com/office/drawing/2014/main" id="{0BDA0267-76D6-20BC-9B09-C61E163C58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1239"/>
          <a:stretch/>
        </p:blipFill>
        <p:spPr>
          <a:xfrm>
            <a:off x="233508" y="5322801"/>
            <a:ext cx="7941663" cy="1186856"/>
          </a:xfrm>
          <a:prstGeom prst="rect">
            <a:avLst/>
          </a:prstGeom>
        </p:spPr>
      </p:pic>
      <p:pic>
        <p:nvPicPr>
          <p:cNvPr id="9" name="Picture 8" descr="A logo with text overlay&#10;&#10;Description automatically generated">
            <a:extLst>
              <a:ext uri="{FF2B5EF4-FFF2-40B4-BE49-F238E27FC236}">
                <a16:creationId xmlns:a16="http://schemas.microsoft.com/office/drawing/2014/main" id="{B26F8B5B-EBC5-E9E4-DE83-340CF494C6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90" y="248610"/>
            <a:ext cx="3821549" cy="185139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4BE04E9-7944-FB41-CDCE-2556F5961862}"/>
              </a:ext>
            </a:extLst>
          </p:cNvPr>
          <p:cNvSpPr txBox="1">
            <a:spLocks/>
          </p:cNvSpPr>
          <p:nvPr/>
        </p:nvSpPr>
        <p:spPr>
          <a:xfrm>
            <a:off x="4587129" y="855379"/>
            <a:ext cx="7222081" cy="6463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Brockmann SemiBold" pitchFamily="50" charset="0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0E1647"/>
                </a:solidFill>
                <a:effectLst/>
                <a:uLnTx/>
                <a:uFillTx/>
                <a:latin typeface="Brockmann SemiBold" pitchFamily="50" charset="0"/>
                <a:ea typeface="+mj-ea"/>
                <a:cs typeface="+mj-cs"/>
              </a:rPr>
              <a:t>2. Small Grants Fund (Round 1)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2C9E039-EBF2-62A4-5143-8AF2E24089F5}"/>
              </a:ext>
            </a:extLst>
          </p:cNvPr>
          <p:cNvSpPr/>
          <p:nvPr/>
        </p:nvSpPr>
        <p:spPr>
          <a:xfrm>
            <a:off x="318334" y="3657600"/>
            <a:ext cx="5853865" cy="1551949"/>
          </a:xfrm>
          <a:prstGeom prst="rect">
            <a:avLst/>
          </a:prstGeom>
          <a:solidFill>
            <a:srgbClr val="2A9D8F"/>
          </a:solidFill>
          <a:ln>
            <a:solidFill>
              <a:srgbClr val="2A9D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FBBFC9-6DE8-15DE-7A00-452A3A85099A}"/>
              </a:ext>
            </a:extLst>
          </p:cNvPr>
          <p:cNvSpPr txBox="1"/>
          <p:nvPr/>
        </p:nvSpPr>
        <p:spPr>
          <a:xfrm>
            <a:off x="476389" y="4043102"/>
            <a:ext cx="49011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rockmann SemiBold" pitchFamily="50" charset="0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www.ukcoastalresilience.org/small-grants-fund-round-1</a:t>
            </a: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rockmann SemiBold" pitchFamily="50" charset="0"/>
                <a:ea typeface="+mn-ea"/>
                <a:cs typeface="+mn-cs"/>
              </a:rPr>
              <a:t>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59EF4F9-DA7F-567C-38D1-E1CFB4678629}"/>
              </a:ext>
            </a:extLst>
          </p:cNvPr>
          <p:cNvGrpSpPr/>
          <p:nvPr/>
        </p:nvGrpSpPr>
        <p:grpSpPr>
          <a:xfrm>
            <a:off x="8408679" y="5664979"/>
            <a:ext cx="3367762" cy="626620"/>
            <a:chOff x="8014922" y="5675865"/>
            <a:chExt cx="3761519" cy="62662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2DB55D0-9DD2-D571-E271-263D3480ED52}"/>
                </a:ext>
              </a:extLst>
            </p:cNvPr>
            <p:cNvSpPr/>
            <p:nvPr/>
          </p:nvSpPr>
          <p:spPr>
            <a:xfrm>
              <a:off x="8014922" y="5675865"/>
              <a:ext cx="3761519" cy="626620"/>
            </a:xfrm>
            <a:prstGeom prst="rect">
              <a:avLst/>
            </a:prstGeom>
            <a:solidFill>
              <a:srgbClr val="2A9D8F"/>
            </a:solidFill>
            <a:ln>
              <a:solidFill>
                <a:srgbClr val="2A9D8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BB7C3D6-FF20-1613-BF10-A8ECDA4EB247}"/>
                </a:ext>
              </a:extLst>
            </p:cNvPr>
            <p:cNvSpPr txBox="1"/>
            <p:nvPr/>
          </p:nvSpPr>
          <p:spPr>
            <a:xfrm>
              <a:off x="8014922" y="5697637"/>
              <a:ext cx="36087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rockmann SemiBold" pitchFamily="50" charset="0"/>
                  <a:ea typeface="+mn-ea"/>
                  <a:cs typeface="+mn-cs"/>
                </a:rPr>
                <a:t>#CoastRNetwork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509298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979C82-60B0-C666-DD6E-7AA49BE54B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9A2C3-BA7B-30C2-3E4D-AD8175BAB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>
                <a:solidFill>
                  <a:srgbClr val="002060"/>
                </a:solidFill>
              </a:rPr>
              <a:t>Overarching Focus : Round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B022B8-9A22-2A78-7451-53314CC101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490" y="1754886"/>
            <a:ext cx="10964309" cy="3757272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GB" dirty="0">
                <a:solidFill>
                  <a:srgbClr val="002060"/>
                </a:solidFill>
                <a:latin typeface="Brockmann" panose="020B0604020202020204" charset="0"/>
                <a:ea typeface="+mn-lt"/>
                <a:cs typeface="Arial" panose="020B0604020202020204"/>
              </a:rPr>
              <a:t>Round 1 of our SGF will support </a:t>
            </a:r>
            <a:r>
              <a:rPr lang="en-GB" b="1" dirty="0">
                <a:solidFill>
                  <a:srgbClr val="002060"/>
                </a:solidFill>
                <a:latin typeface="Brockmann" panose="020B0604020202020204" charset="0"/>
                <a:ea typeface="+mn-lt"/>
                <a:cs typeface="Arial" panose="020B0604020202020204"/>
              </a:rPr>
              <a:t>small scale, place-based projects </a:t>
            </a:r>
            <a:r>
              <a:rPr lang="en-GB" dirty="0">
                <a:solidFill>
                  <a:srgbClr val="002060"/>
                </a:solidFill>
                <a:latin typeface="Brockmann" panose="020B0604020202020204" charset="0"/>
                <a:ea typeface="+mn-lt"/>
                <a:cs typeface="Arial" panose="020B0604020202020204"/>
              </a:rPr>
              <a:t>involving </a:t>
            </a:r>
            <a:r>
              <a:rPr lang="en-GB" b="1" dirty="0">
                <a:solidFill>
                  <a:srgbClr val="002060"/>
                </a:solidFill>
                <a:latin typeface="Brockmann" panose="020B0604020202020204" charset="0"/>
                <a:ea typeface="+mn-lt"/>
                <a:cs typeface="Arial" panose="020B0604020202020204"/>
              </a:rPr>
              <a:t>early career researchers (post-doctoral) </a:t>
            </a:r>
            <a:r>
              <a:rPr lang="en-GB" dirty="0">
                <a:solidFill>
                  <a:srgbClr val="002060"/>
                </a:solidFill>
                <a:latin typeface="Brockmann" panose="020B0604020202020204" charset="0"/>
                <a:ea typeface="+mn-lt"/>
                <a:cs typeface="Arial" panose="020B0604020202020204"/>
              </a:rPr>
              <a:t>in </a:t>
            </a:r>
            <a:r>
              <a:rPr lang="en-GB" b="1" dirty="0">
                <a:solidFill>
                  <a:srgbClr val="002060"/>
                </a:solidFill>
                <a:latin typeface="Brockmann" panose="020B0604020202020204" charset="0"/>
                <a:ea typeface="+mn-lt"/>
                <a:cs typeface="Arial" panose="020B0604020202020204"/>
              </a:rPr>
              <a:t>two-way / multi-way research and knowledge exchange.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GB" sz="1900" dirty="0">
              <a:solidFill>
                <a:srgbClr val="002060"/>
              </a:solidFill>
              <a:latin typeface="Brockmann" panose="020B0604020202020204" charset="0"/>
              <a:ea typeface="+mn-lt"/>
              <a:cs typeface="Arial" panose="020B0604020202020204"/>
            </a:endParaRPr>
          </a:p>
          <a:p>
            <a:pPr>
              <a:buClr>
                <a:srgbClr val="2E2D62"/>
              </a:buClr>
            </a:pPr>
            <a:r>
              <a:rPr lang="en-GB" b="1" dirty="0">
                <a:solidFill>
                  <a:srgbClr val="002060"/>
                </a:solidFill>
                <a:latin typeface="Brockmann" panose="020B0604020202020204" charset="0"/>
              </a:rPr>
              <a:t>We particularly encourage </a:t>
            </a:r>
            <a:r>
              <a:rPr lang="en-GB" dirty="0">
                <a:solidFill>
                  <a:srgbClr val="002060"/>
                </a:solidFill>
                <a:latin typeface="Brockmann" panose="020B0604020202020204" charset="0"/>
              </a:rPr>
              <a:t>projects</a:t>
            </a:r>
            <a:r>
              <a:rPr lang="en-GB" b="1" dirty="0">
                <a:solidFill>
                  <a:srgbClr val="002060"/>
                </a:solidFill>
                <a:latin typeface="Brockmann" panose="020B0604020202020204" charset="0"/>
              </a:rPr>
              <a:t> </a:t>
            </a:r>
            <a:r>
              <a:rPr lang="en-GB" dirty="0">
                <a:solidFill>
                  <a:srgbClr val="002060"/>
                </a:solidFill>
                <a:latin typeface="Brockmann" panose="020B0604020202020204" charset="0"/>
              </a:rPr>
              <a:t>which :</a:t>
            </a:r>
          </a:p>
          <a:p>
            <a:pPr>
              <a:buClr>
                <a:srgbClr val="2E2D62"/>
              </a:buClr>
            </a:pPr>
            <a:endParaRPr lang="en-GB" sz="1300" dirty="0">
              <a:solidFill>
                <a:srgbClr val="002060"/>
              </a:solidFill>
              <a:latin typeface="Brockmann" panose="020B0604020202020204" charset="0"/>
            </a:endParaRPr>
          </a:p>
          <a:p>
            <a:pPr lvl="1">
              <a:buClr>
                <a:srgbClr val="2E2D62"/>
              </a:buClr>
            </a:pPr>
            <a:r>
              <a:rPr lang="en-GB" sz="2600" dirty="0">
                <a:solidFill>
                  <a:srgbClr val="002060"/>
                </a:solidFill>
                <a:latin typeface="Brockmann" panose="020B0604020202020204" charset="0"/>
              </a:rPr>
              <a:t>Involve </a:t>
            </a:r>
            <a:r>
              <a:rPr lang="en-GB" sz="2600" b="1" dirty="0">
                <a:solidFill>
                  <a:srgbClr val="002060"/>
                </a:solidFill>
                <a:latin typeface="Brockmann" panose="020B0604020202020204" charset="0"/>
              </a:rPr>
              <a:t>partnership and cross-sectoral working;</a:t>
            </a:r>
          </a:p>
          <a:p>
            <a:pPr lvl="1">
              <a:buClr>
                <a:srgbClr val="2E2D62"/>
              </a:buClr>
            </a:pPr>
            <a:endParaRPr lang="en-GB" sz="1300" dirty="0">
              <a:solidFill>
                <a:srgbClr val="002060"/>
              </a:solidFill>
              <a:latin typeface="Brockmann" panose="020B0604020202020204" charset="0"/>
            </a:endParaRPr>
          </a:p>
          <a:p>
            <a:pPr lvl="1">
              <a:buClr>
                <a:srgbClr val="2E2D62"/>
              </a:buClr>
            </a:pPr>
            <a:r>
              <a:rPr lang="en-GB" sz="2600" dirty="0">
                <a:solidFill>
                  <a:srgbClr val="002060"/>
                </a:solidFill>
                <a:latin typeface="Brockmann" panose="020B0604020202020204" charset="0"/>
              </a:rPr>
              <a:t>Include the </a:t>
            </a:r>
            <a:r>
              <a:rPr lang="en-GB" sz="2600" b="1" dirty="0">
                <a:solidFill>
                  <a:srgbClr val="002060"/>
                </a:solidFill>
                <a:latin typeface="Brockmann" panose="020B0604020202020204" charset="0"/>
              </a:rPr>
              <a:t>active engagement of individuals and organisations with </a:t>
            </a:r>
            <a:br>
              <a:rPr lang="en-GB" sz="2600" b="1" dirty="0">
                <a:solidFill>
                  <a:srgbClr val="002060"/>
                </a:solidFill>
                <a:latin typeface="Brockmann" panose="020B0604020202020204" charset="0"/>
              </a:rPr>
            </a:br>
            <a:r>
              <a:rPr lang="en-GB" sz="2600" b="1" dirty="0">
                <a:solidFill>
                  <a:srgbClr val="002060"/>
                </a:solidFill>
                <a:latin typeface="Brockmann" panose="020B0604020202020204" charset="0"/>
              </a:rPr>
              <a:t>lived experience </a:t>
            </a:r>
            <a:r>
              <a:rPr lang="en-GB" sz="2600" dirty="0">
                <a:solidFill>
                  <a:srgbClr val="002060"/>
                </a:solidFill>
                <a:latin typeface="Brockmann" panose="020B0604020202020204" charset="0"/>
              </a:rPr>
              <a:t>of coastal change; and</a:t>
            </a:r>
          </a:p>
          <a:p>
            <a:pPr lvl="1">
              <a:buClr>
                <a:srgbClr val="2E2D62"/>
              </a:buClr>
            </a:pPr>
            <a:endParaRPr lang="en-GB" sz="1300" dirty="0">
              <a:solidFill>
                <a:srgbClr val="002060"/>
              </a:solidFill>
              <a:latin typeface="Brockmann" panose="020B0604020202020204" charset="0"/>
            </a:endParaRPr>
          </a:p>
          <a:p>
            <a:pPr lvl="1">
              <a:buClr>
                <a:srgbClr val="2E2D62"/>
              </a:buClr>
            </a:pPr>
            <a:r>
              <a:rPr lang="en-GB" sz="2600" dirty="0">
                <a:solidFill>
                  <a:srgbClr val="002060"/>
                </a:solidFill>
                <a:latin typeface="Brockmann" panose="020B0604020202020204" charset="0"/>
              </a:rPr>
              <a:t>Will </a:t>
            </a:r>
            <a:r>
              <a:rPr lang="en-GB" sz="2600" b="1" dirty="0">
                <a:solidFill>
                  <a:srgbClr val="002060"/>
                </a:solidFill>
                <a:latin typeface="Brockmann" panose="020B0604020202020204" charset="0"/>
              </a:rPr>
              <a:t>scale and embed research, knowledge and learning </a:t>
            </a:r>
            <a:br>
              <a:rPr lang="en-GB" sz="2600" b="1" dirty="0">
                <a:solidFill>
                  <a:srgbClr val="002060"/>
                </a:solidFill>
                <a:latin typeface="Brockmann" panose="020B0604020202020204" charset="0"/>
              </a:rPr>
            </a:br>
            <a:r>
              <a:rPr lang="en-GB" sz="2600" dirty="0">
                <a:solidFill>
                  <a:srgbClr val="002060"/>
                </a:solidFill>
                <a:latin typeface="Brockmann" panose="020B0604020202020204" charset="0"/>
              </a:rPr>
              <a:t>about coastal and marine resilience </a:t>
            </a:r>
            <a:r>
              <a:rPr lang="en-GB" sz="2600" b="1" dirty="0">
                <a:solidFill>
                  <a:srgbClr val="002060"/>
                </a:solidFill>
                <a:latin typeface="Brockmann" panose="020B0604020202020204" charset="0"/>
              </a:rPr>
              <a:t>across &amp; between </a:t>
            </a:r>
            <a:br>
              <a:rPr lang="en-GB" sz="2600" b="1" dirty="0">
                <a:solidFill>
                  <a:srgbClr val="002060"/>
                </a:solidFill>
                <a:latin typeface="Brockmann" panose="020B0604020202020204" charset="0"/>
              </a:rPr>
            </a:br>
            <a:r>
              <a:rPr lang="en-GB" sz="2600" b="1" dirty="0">
                <a:solidFill>
                  <a:srgbClr val="002060"/>
                </a:solidFill>
                <a:latin typeface="Brockmann" panose="020B0604020202020204" charset="0"/>
              </a:rPr>
              <a:t>sectors and communities.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 dirty="0">
              <a:latin typeface="Brockmann" panose="020B0604020202020204" charset="0"/>
              <a:ea typeface="+mn-lt"/>
              <a:cs typeface="Arial" panose="020B0604020202020204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 dirty="0">
              <a:latin typeface="Brockmann" panose="020B0604020202020204" charset="0"/>
              <a:ea typeface="+mn-lt"/>
              <a:cs typeface="Arial" panose="020B0604020202020204"/>
            </a:endParaRP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6702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9B3A92-5F5F-93C0-AF8F-7297FAA21D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CCEFA-9242-DBBC-491B-4B3D46CEF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>
                <a:solidFill>
                  <a:srgbClr val="002060"/>
                </a:solidFill>
              </a:rPr>
              <a:t>This might include activities which 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F5FBB3-92D8-81F1-905D-6149EBE5E3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rgbClr val="2E2D62"/>
              </a:buClr>
            </a:pPr>
            <a:endParaRPr lang="en-GB" sz="1300" dirty="0">
              <a:latin typeface="Brockmann" panose="020B0604020202020204" charset="0"/>
            </a:endParaRPr>
          </a:p>
          <a:p>
            <a:pPr lvl="1">
              <a:buClr>
                <a:srgbClr val="2E2D62"/>
              </a:buClr>
            </a:pPr>
            <a:r>
              <a:rPr lang="en-GB" sz="2800" dirty="0">
                <a:solidFill>
                  <a:srgbClr val="002060"/>
                </a:solidFill>
                <a:latin typeface="Brockmann" panose="020B0604020202020204" charset="0"/>
              </a:rPr>
              <a:t>Generate </a:t>
            </a:r>
            <a:r>
              <a:rPr lang="en-GB" sz="2800" b="1" dirty="0">
                <a:solidFill>
                  <a:srgbClr val="002060"/>
                </a:solidFill>
                <a:latin typeface="Brockmann" panose="020B0604020202020204" charset="0"/>
              </a:rPr>
              <a:t>new learning, data, approaches or resources;</a:t>
            </a:r>
          </a:p>
          <a:p>
            <a:pPr lvl="1">
              <a:buClr>
                <a:srgbClr val="2E2D62"/>
              </a:buClr>
            </a:pPr>
            <a:endParaRPr lang="en-GB" sz="2800" dirty="0">
              <a:solidFill>
                <a:srgbClr val="002060"/>
              </a:solidFill>
              <a:latin typeface="Brockmann" panose="020B0604020202020204" charset="0"/>
            </a:endParaRPr>
          </a:p>
          <a:p>
            <a:pPr lvl="1">
              <a:buClr>
                <a:srgbClr val="2E2D62"/>
              </a:buClr>
            </a:pPr>
            <a:r>
              <a:rPr lang="en-GB" sz="2800" dirty="0">
                <a:solidFill>
                  <a:srgbClr val="002060"/>
                </a:solidFill>
                <a:latin typeface="Brockmann" panose="020B0604020202020204" charset="0"/>
              </a:rPr>
              <a:t>Make </a:t>
            </a:r>
            <a:r>
              <a:rPr lang="en-GB" sz="2800" b="1" dirty="0">
                <a:solidFill>
                  <a:srgbClr val="002060"/>
                </a:solidFill>
                <a:latin typeface="Brockmann" panose="020B0604020202020204" charset="0"/>
              </a:rPr>
              <a:t>existing research findings accessible </a:t>
            </a:r>
            <a:r>
              <a:rPr lang="en-GB" sz="2800" dirty="0">
                <a:solidFill>
                  <a:srgbClr val="002060"/>
                </a:solidFill>
                <a:latin typeface="Brockmann" panose="020B0604020202020204" charset="0"/>
              </a:rPr>
              <a:t>to new and more diverse audiences; and/or</a:t>
            </a:r>
          </a:p>
          <a:p>
            <a:pPr lvl="1">
              <a:buClr>
                <a:srgbClr val="2E2D62"/>
              </a:buClr>
            </a:pPr>
            <a:endParaRPr lang="en-GB" sz="2800" dirty="0">
              <a:solidFill>
                <a:srgbClr val="002060"/>
              </a:solidFill>
              <a:latin typeface="Brockmann" panose="020B0604020202020204" charset="0"/>
            </a:endParaRPr>
          </a:p>
          <a:p>
            <a:pPr lvl="1">
              <a:buClr>
                <a:srgbClr val="2E2D62"/>
              </a:buClr>
            </a:pPr>
            <a:r>
              <a:rPr lang="en-GB" sz="2800" b="1" dirty="0">
                <a:solidFill>
                  <a:srgbClr val="002060"/>
                </a:solidFill>
                <a:latin typeface="Brockmann" panose="020B0604020202020204" charset="0"/>
              </a:rPr>
              <a:t>Inform policy and enable transformative </a:t>
            </a:r>
            <a:br>
              <a:rPr lang="en-GB" sz="2800" b="1" dirty="0">
                <a:solidFill>
                  <a:srgbClr val="002060"/>
                </a:solidFill>
                <a:latin typeface="Brockmann" panose="020B0604020202020204" charset="0"/>
              </a:rPr>
            </a:br>
            <a:r>
              <a:rPr lang="en-GB" sz="2800" b="1" dirty="0">
                <a:solidFill>
                  <a:srgbClr val="002060"/>
                </a:solidFill>
                <a:latin typeface="Brockmann" panose="020B0604020202020204" charset="0"/>
              </a:rPr>
              <a:t>decision making </a:t>
            </a:r>
            <a:r>
              <a:rPr lang="en-GB" sz="2800" dirty="0">
                <a:solidFill>
                  <a:srgbClr val="002060"/>
                </a:solidFill>
                <a:latin typeface="Brockmann" panose="020B0604020202020204" charset="0"/>
              </a:rPr>
              <a:t>at community level.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 dirty="0">
              <a:latin typeface="Brockmann" panose="020B0604020202020204" charset="0"/>
              <a:ea typeface="+mn-lt"/>
              <a:cs typeface="Arial" panose="020B0604020202020204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 dirty="0">
              <a:latin typeface="Brockmann" panose="020B0604020202020204" charset="0"/>
              <a:ea typeface="+mn-lt"/>
              <a:cs typeface="Arial" panose="020B0604020202020204"/>
            </a:endParaRP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38656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F5C304-D353-EBB3-AE33-ECECBE48A7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92F88-1131-17B6-C1AB-EBF838F8F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>
                <a:solidFill>
                  <a:srgbClr val="002060"/>
                </a:solidFill>
              </a:rPr>
              <a:t>Round 1 Priority Activity Areas : (x 6) 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BAEF9-5FF7-5E17-D185-92CADF314E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491" y="1690687"/>
            <a:ext cx="10160399" cy="4207193"/>
          </a:xfrm>
        </p:spPr>
        <p:txBody>
          <a:bodyPr>
            <a:normAutofit/>
          </a:bodyPr>
          <a:lstStyle/>
          <a:p>
            <a:pPr>
              <a:buClr>
                <a:srgbClr val="2E2D62"/>
              </a:buClr>
            </a:pPr>
            <a:endParaRPr lang="en-GB" sz="1800" dirty="0">
              <a:latin typeface="Brockmann" panose="020B060402020202020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1800" b="1" dirty="0">
                <a:solidFill>
                  <a:srgbClr val="002060"/>
                </a:solidFill>
                <a:latin typeface="Brockmann" panose="020B0604020202020204" charset="0"/>
                <a:ea typeface="+mn-lt"/>
                <a:cs typeface="Arial" panose="020B0604020202020204"/>
              </a:rPr>
              <a:t>Translating knowledge/making research findings accessible to new audiences </a:t>
            </a:r>
            <a:r>
              <a:rPr lang="en-GB" sz="1800" dirty="0">
                <a:solidFill>
                  <a:srgbClr val="002060"/>
                </a:solidFill>
                <a:latin typeface="Brockmann" panose="020B0604020202020204" charset="0"/>
                <a:ea typeface="+mn-lt"/>
                <a:cs typeface="Arial" panose="020B0604020202020204"/>
              </a:rPr>
              <a:t>including practitioners, policymakers and/or researchers.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 sz="1400" dirty="0">
              <a:solidFill>
                <a:srgbClr val="002060"/>
              </a:solidFill>
              <a:latin typeface="Brockmann" panose="020B0604020202020204" charset="0"/>
              <a:ea typeface="+mn-lt"/>
              <a:cs typeface="Arial" panose="020B0604020202020204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1800" b="1" dirty="0">
                <a:solidFill>
                  <a:srgbClr val="002060"/>
                </a:solidFill>
                <a:latin typeface="Brockmann" panose="020B0604020202020204" charset="0"/>
                <a:ea typeface="+mn-lt"/>
                <a:cs typeface="Arial" panose="020B0604020202020204"/>
              </a:rPr>
              <a:t>Collating or scaling up learning </a:t>
            </a:r>
            <a:r>
              <a:rPr lang="en-GB" sz="1800" dirty="0">
                <a:solidFill>
                  <a:srgbClr val="002060"/>
                </a:solidFill>
                <a:latin typeface="Brockmann" panose="020B0604020202020204" charset="0"/>
                <a:ea typeface="+mn-lt"/>
                <a:cs typeface="Arial" panose="020B0604020202020204"/>
              </a:rPr>
              <a:t>across regions, devolved nations, or sectors.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 sz="1400" dirty="0">
              <a:solidFill>
                <a:srgbClr val="002060"/>
              </a:solidFill>
              <a:latin typeface="Brockmann" panose="020B0604020202020204" charset="0"/>
              <a:ea typeface="+mn-lt"/>
              <a:cs typeface="Arial" panose="020B0604020202020204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1800" b="1" dirty="0">
                <a:solidFill>
                  <a:srgbClr val="002060"/>
                </a:solidFill>
                <a:latin typeface="Brockmann" panose="020B0604020202020204" charset="0"/>
                <a:ea typeface="+mn-lt"/>
                <a:cs typeface="Arial" panose="020B0604020202020204"/>
              </a:rPr>
              <a:t>Developing new toolkits &amp; approaches, </a:t>
            </a:r>
            <a:r>
              <a:rPr lang="en-GB" sz="1800" dirty="0">
                <a:solidFill>
                  <a:srgbClr val="002060"/>
                </a:solidFill>
                <a:latin typeface="Brockmann" panose="020B0604020202020204" charset="0"/>
                <a:ea typeface="+mn-lt"/>
                <a:cs typeface="Arial" panose="020B0604020202020204"/>
              </a:rPr>
              <a:t>including for delivering community engagement ‘at scale’.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GB" sz="1400" dirty="0">
              <a:solidFill>
                <a:srgbClr val="002060"/>
              </a:solidFill>
              <a:latin typeface="Brockmann" panose="020B0604020202020204" charset="0"/>
              <a:ea typeface="+mn-lt"/>
              <a:cs typeface="Arial" panose="020B0604020202020204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1800" dirty="0">
                <a:solidFill>
                  <a:srgbClr val="002060"/>
                </a:solidFill>
                <a:latin typeface="Brockmann" panose="020B0604020202020204" charset="0"/>
                <a:ea typeface="+mn-lt"/>
                <a:cs typeface="Arial" panose="020B0604020202020204"/>
              </a:rPr>
              <a:t>Fostering the </a:t>
            </a:r>
            <a:r>
              <a:rPr lang="en-GB" sz="1800" b="1" dirty="0">
                <a:solidFill>
                  <a:srgbClr val="002060"/>
                </a:solidFill>
                <a:latin typeface="Brockmann" panose="020B0604020202020204" charset="0"/>
                <a:ea typeface="+mn-lt"/>
                <a:cs typeface="Arial" panose="020B0604020202020204"/>
              </a:rPr>
              <a:t>exchange of ideas and approaches between coastal communities ‘at risk’.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defRPr/>
            </a:pPr>
            <a:endParaRPr lang="en-GB" sz="1400" b="1" dirty="0">
              <a:solidFill>
                <a:srgbClr val="002060"/>
              </a:solidFill>
              <a:latin typeface="Brockmann" panose="020B0604020202020204" charset="0"/>
              <a:ea typeface="+mn-lt"/>
              <a:cs typeface="Arial" panose="020B0604020202020204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1800" dirty="0">
                <a:solidFill>
                  <a:srgbClr val="002060"/>
                </a:solidFill>
                <a:latin typeface="Brockmann" panose="020B0604020202020204" charset="0"/>
                <a:ea typeface="+mn-lt"/>
                <a:cs typeface="Arial" panose="020B0604020202020204"/>
              </a:rPr>
              <a:t>Developing </a:t>
            </a:r>
            <a:r>
              <a:rPr lang="en-GB" sz="1800" b="1" dirty="0">
                <a:solidFill>
                  <a:srgbClr val="002060"/>
                </a:solidFill>
                <a:latin typeface="Brockmann" panose="020B0604020202020204" charset="0"/>
                <a:ea typeface="+mn-lt"/>
                <a:cs typeface="Arial" panose="020B0604020202020204"/>
              </a:rPr>
              <a:t>improved evaluation and monitoring </a:t>
            </a:r>
            <a:r>
              <a:rPr lang="en-GB" sz="1800" dirty="0">
                <a:solidFill>
                  <a:srgbClr val="002060"/>
                </a:solidFill>
                <a:latin typeface="Brockmann" panose="020B0604020202020204" charset="0"/>
                <a:ea typeface="+mn-lt"/>
                <a:cs typeface="Arial" panose="020B0604020202020204"/>
              </a:rPr>
              <a:t>of existing projects.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 sz="1400" dirty="0">
              <a:solidFill>
                <a:srgbClr val="002060"/>
              </a:solidFill>
              <a:latin typeface="Brockmann" panose="020B0604020202020204" charset="0"/>
              <a:ea typeface="+mn-lt"/>
              <a:cs typeface="Arial" panose="020B0604020202020204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1800" dirty="0">
                <a:solidFill>
                  <a:srgbClr val="002060"/>
                </a:solidFill>
                <a:latin typeface="Brockmann" panose="020B0604020202020204" charset="0"/>
                <a:ea typeface="+mn-lt"/>
                <a:cs typeface="Arial" panose="020B0604020202020204"/>
              </a:rPr>
              <a:t>Fostering </a:t>
            </a:r>
            <a:r>
              <a:rPr lang="en-GB" sz="1800" b="1" dirty="0">
                <a:solidFill>
                  <a:srgbClr val="002060"/>
                </a:solidFill>
                <a:latin typeface="Brockmann" panose="020B0604020202020204" charset="0"/>
                <a:ea typeface="+mn-lt"/>
                <a:cs typeface="Arial" panose="020B0604020202020204"/>
              </a:rPr>
              <a:t>skills for inclusive resilience</a:t>
            </a:r>
            <a:r>
              <a:rPr lang="en-GB" sz="1800" dirty="0">
                <a:solidFill>
                  <a:srgbClr val="002060"/>
                </a:solidFill>
                <a:latin typeface="Brockmann" panose="020B0604020202020204" charset="0"/>
                <a:ea typeface="+mn-lt"/>
                <a:cs typeface="Arial" panose="020B0604020202020204"/>
              </a:rPr>
              <a:t>, including </a:t>
            </a:r>
            <a:r>
              <a:rPr lang="en-GB" sz="1800" b="1" dirty="0">
                <a:solidFill>
                  <a:srgbClr val="002060"/>
                </a:solidFill>
                <a:latin typeface="Brockmann" panose="020B0604020202020204" charset="0"/>
                <a:ea typeface="+mn-lt"/>
                <a:cs typeface="Arial" panose="020B0604020202020204"/>
              </a:rPr>
              <a:t>amplifying ‘least heard’ </a:t>
            </a:r>
            <a:br>
              <a:rPr lang="en-GB" sz="1800" b="1" dirty="0">
                <a:solidFill>
                  <a:srgbClr val="002060"/>
                </a:solidFill>
                <a:latin typeface="Brockmann" panose="020B0604020202020204" charset="0"/>
                <a:ea typeface="+mn-lt"/>
                <a:cs typeface="Arial" panose="020B0604020202020204"/>
              </a:rPr>
            </a:br>
            <a:r>
              <a:rPr lang="en-GB" sz="1800" b="1" dirty="0">
                <a:solidFill>
                  <a:srgbClr val="002060"/>
                </a:solidFill>
                <a:latin typeface="Brockmann" panose="020B0604020202020204" charset="0"/>
                <a:ea typeface="+mn-lt"/>
                <a:cs typeface="Arial" panose="020B0604020202020204"/>
              </a:rPr>
              <a:t>voices.</a:t>
            </a:r>
            <a:endParaRPr lang="en-GB" sz="1800" dirty="0">
              <a:latin typeface="Brockmann" panose="020B0604020202020204" charset="0"/>
              <a:ea typeface="+mn-lt"/>
              <a:cs typeface="Arial" panose="020B0604020202020204"/>
            </a:endParaRPr>
          </a:p>
          <a:p>
            <a:pPr marL="0" indent="0">
              <a:buNone/>
            </a:pP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4640352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571B76-91AF-A112-E6AB-B3425A933D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23260-D688-6026-B997-235ECC792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>
                <a:solidFill>
                  <a:srgbClr val="002060"/>
                </a:solidFill>
              </a:rPr>
              <a:t>Funding Pathways &amp; Grant Size 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B6A6F-E4E4-C2F2-ED2E-7A3C4CE8F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491" y="1690689"/>
            <a:ext cx="10964309" cy="3798436"/>
          </a:xfrm>
        </p:spPr>
        <p:txBody>
          <a:bodyPr>
            <a:normAutofit fontScale="92500" lnSpcReduction="20000"/>
          </a:bodyPr>
          <a:lstStyle/>
          <a:p>
            <a:pPr marL="0" indent="0">
              <a:buClr>
                <a:srgbClr val="2E2D62"/>
              </a:buClr>
              <a:buNone/>
            </a:pPr>
            <a:r>
              <a:rPr lang="en-GB" b="1" dirty="0">
                <a:solidFill>
                  <a:srgbClr val="002060"/>
                </a:solidFill>
                <a:latin typeface="Brockmann" panose="020B0604020202020204" charset="0"/>
              </a:rPr>
              <a:t>Funding Pathways available (x2)  : </a:t>
            </a:r>
          </a:p>
          <a:p>
            <a:pPr marL="0" indent="0">
              <a:buClr>
                <a:srgbClr val="2E2D62"/>
              </a:buClr>
              <a:buNone/>
            </a:pPr>
            <a:endParaRPr lang="en-GB" sz="1000" dirty="0">
              <a:solidFill>
                <a:srgbClr val="002060"/>
              </a:solidFill>
              <a:latin typeface="Brockmann" panose="020B0604020202020204" charset="0"/>
            </a:endParaRPr>
          </a:p>
          <a:p>
            <a:pPr marL="457200" lvl="1" indent="0">
              <a:buClr>
                <a:srgbClr val="2E2D62"/>
              </a:buClr>
              <a:buNone/>
            </a:pPr>
            <a:r>
              <a:rPr lang="en-GB" b="1" u="sng" dirty="0">
                <a:solidFill>
                  <a:srgbClr val="002060"/>
                </a:solidFill>
                <a:latin typeface="Brockmann" panose="020B0604020202020204" charset="0"/>
              </a:rPr>
              <a:t>Starter Funds : Grant Value : Minimum £5000, maximum £7500*</a:t>
            </a:r>
            <a:endParaRPr lang="en-GB" sz="900" b="1" u="sng" dirty="0">
              <a:solidFill>
                <a:srgbClr val="002060"/>
              </a:solidFill>
              <a:latin typeface="Brockmann" panose="020B0604020202020204" charset="0"/>
            </a:endParaRPr>
          </a:p>
          <a:p>
            <a:pPr lvl="1">
              <a:buClr>
                <a:srgbClr val="2E2D62"/>
              </a:buClr>
            </a:pPr>
            <a:r>
              <a:rPr lang="en-GB" dirty="0">
                <a:solidFill>
                  <a:srgbClr val="002060"/>
                </a:solidFill>
                <a:latin typeface="Brockmann" panose="020B0604020202020204" charset="0"/>
              </a:rPr>
              <a:t>Designed to be inclusive of </a:t>
            </a:r>
            <a:r>
              <a:rPr lang="en-GB" b="1" dirty="0">
                <a:solidFill>
                  <a:srgbClr val="002060"/>
                </a:solidFill>
                <a:latin typeface="Brockmann" panose="020B0604020202020204" charset="0"/>
              </a:rPr>
              <a:t>smaller grassroots level </a:t>
            </a:r>
            <a:r>
              <a:rPr lang="en-GB" dirty="0">
                <a:solidFill>
                  <a:srgbClr val="002060"/>
                </a:solidFill>
                <a:latin typeface="Brockmann" panose="020B0604020202020204" charset="0"/>
              </a:rPr>
              <a:t>activities.</a:t>
            </a:r>
          </a:p>
          <a:p>
            <a:pPr lvl="1">
              <a:buClr>
                <a:srgbClr val="2E2D62"/>
              </a:buClr>
            </a:pPr>
            <a:r>
              <a:rPr lang="en-GB" b="1" dirty="0">
                <a:solidFill>
                  <a:srgbClr val="002060"/>
                </a:solidFill>
                <a:latin typeface="Brockmann" panose="020B0604020202020204" charset="0"/>
              </a:rPr>
              <a:t>Develop ideas, build experience, </a:t>
            </a:r>
            <a:r>
              <a:rPr lang="en-GB" dirty="0">
                <a:solidFill>
                  <a:srgbClr val="002060"/>
                </a:solidFill>
                <a:latin typeface="Brockmann" panose="020B0604020202020204" charset="0"/>
              </a:rPr>
              <a:t>and </a:t>
            </a:r>
            <a:r>
              <a:rPr lang="en-GB" b="1" dirty="0">
                <a:solidFill>
                  <a:srgbClr val="002060"/>
                </a:solidFill>
                <a:latin typeface="Brockmann" panose="020B0604020202020204" charset="0"/>
              </a:rPr>
              <a:t>enhance production &amp; exchange </a:t>
            </a:r>
            <a:r>
              <a:rPr lang="en-GB" dirty="0">
                <a:solidFill>
                  <a:srgbClr val="002060"/>
                </a:solidFill>
                <a:latin typeface="Brockmann" panose="020B0604020202020204" charset="0"/>
              </a:rPr>
              <a:t>of learning.</a:t>
            </a:r>
          </a:p>
          <a:p>
            <a:pPr marL="457200" lvl="1" indent="0">
              <a:buClr>
                <a:srgbClr val="2E2D62"/>
              </a:buClr>
              <a:buNone/>
            </a:pPr>
            <a:endParaRPr lang="en-GB" sz="1000" b="1" dirty="0">
              <a:solidFill>
                <a:srgbClr val="002060"/>
              </a:solidFill>
              <a:latin typeface="Brockmann" panose="020B0604020202020204" charset="0"/>
            </a:endParaRPr>
          </a:p>
          <a:p>
            <a:pPr marL="457200" lvl="1" indent="0">
              <a:buClr>
                <a:srgbClr val="2E2D62"/>
              </a:buClr>
              <a:buNone/>
            </a:pPr>
            <a:r>
              <a:rPr lang="en-GB" b="1" u="sng" dirty="0">
                <a:solidFill>
                  <a:srgbClr val="002060"/>
                </a:solidFill>
                <a:latin typeface="Brockmann" panose="020B0604020202020204" charset="0"/>
              </a:rPr>
              <a:t>Larger Funds : Grant Value : Minimum £7501, maximum £25,000*</a:t>
            </a:r>
            <a:endParaRPr lang="en-GB" sz="900" b="1" u="sng" dirty="0">
              <a:solidFill>
                <a:srgbClr val="002060"/>
              </a:solidFill>
              <a:latin typeface="Brockmann" panose="020B0604020202020204" charset="0"/>
            </a:endParaRPr>
          </a:p>
          <a:p>
            <a:pPr lvl="1">
              <a:buClr>
                <a:srgbClr val="2E2D62"/>
              </a:buClr>
            </a:pPr>
            <a:r>
              <a:rPr lang="en-GB" dirty="0">
                <a:solidFill>
                  <a:srgbClr val="002060"/>
                </a:solidFill>
                <a:latin typeface="Brockmann" panose="020B0604020202020204" charset="0"/>
              </a:rPr>
              <a:t>Designed to </a:t>
            </a:r>
            <a:r>
              <a:rPr lang="en-GB" b="1" dirty="0">
                <a:solidFill>
                  <a:srgbClr val="002060"/>
                </a:solidFill>
                <a:latin typeface="Brockmann" panose="020B0604020202020204" charset="0"/>
              </a:rPr>
              <a:t>develop more established ideas &amp; approaches in </a:t>
            </a:r>
            <a:br>
              <a:rPr lang="en-GB" b="1" dirty="0">
                <a:solidFill>
                  <a:srgbClr val="002060"/>
                </a:solidFill>
                <a:latin typeface="Brockmann" panose="020B0604020202020204" charset="0"/>
              </a:rPr>
            </a:br>
            <a:r>
              <a:rPr lang="en-GB" b="1" dirty="0">
                <a:solidFill>
                  <a:srgbClr val="002060"/>
                </a:solidFill>
                <a:latin typeface="Brockmann" panose="020B0604020202020204" charset="0"/>
              </a:rPr>
              <a:t>greater depth.</a:t>
            </a:r>
          </a:p>
          <a:p>
            <a:pPr lvl="1">
              <a:buClr>
                <a:srgbClr val="2E2D62"/>
              </a:buClr>
            </a:pPr>
            <a:r>
              <a:rPr lang="en-GB" dirty="0">
                <a:solidFill>
                  <a:srgbClr val="002060"/>
                </a:solidFill>
                <a:latin typeface="Brockmann" panose="020B0604020202020204" charset="0"/>
              </a:rPr>
              <a:t>Delivery period </a:t>
            </a:r>
            <a:r>
              <a:rPr lang="en-GB" b="1" dirty="0">
                <a:solidFill>
                  <a:srgbClr val="002060"/>
                </a:solidFill>
                <a:latin typeface="Brockmann" panose="020B0604020202020204" charset="0"/>
              </a:rPr>
              <a:t>likely/expected to be longer in duration.</a:t>
            </a:r>
          </a:p>
          <a:p>
            <a:pPr lvl="1">
              <a:buClr>
                <a:srgbClr val="2E2D62"/>
              </a:buClr>
            </a:pPr>
            <a:endParaRPr lang="en-GB" b="1" dirty="0">
              <a:solidFill>
                <a:srgbClr val="002060"/>
              </a:solidFill>
              <a:latin typeface="Brockmann" panose="020B0604020202020204" charset="0"/>
            </a:endParaRPr>
          </a:p>
          <a:p>
            <a:pPr marL="457200" lvl="1" indent="0">
              <a:buClr>
                <a:srgbClr val="2E2D62"/>
              </a:buClr>
              <a:buNone/>
            </a:pPr>
            <a:r>
              <a:rPr lang="en-GB" i="1" dirty="0">
                <a:solidFill>
                  <a:srgbClr val="002060"/>
                </a:solidFill>
                <a:latin typeface="Brockmann" panose="020B0604020202020204" charset="0"/>
              </a:rPr>
              <a:t>*Inclusive of non-recoverable VAT.</a:t>
            </a:r>
          </a:p>
          <a:p>
            <a:pPr lvl="1">
              <a:buClr>
                <a:srgbClr val="2E2D62"/>
              </a:buClr>
            </a:pPr>
            <a:endParaRPr lang="en-GB" b="1" dirty="0">
              <a:solidFill>
                <a:srgbClr val="002060"/>
              </a:solidFill>
              <a:latin typeface="Brockmann" panose="020B0604020202020204" charset="0"/>
            </a:endParaRPr>
          </a:p>
          <a:p>
            <a:pPr lvl="1">
              <a:buClr>
                <a:srgbClr val="2E2D62"/>
              </a:buClr>
            </a:pPr>
            <a:endParaRPr lang="en-GB" b="1" dirty="0">
              <a:solidFill>
                <a:srgbClr val="002060"/>
              </a:solidFill>
              <a:latin typeface="Brockmann" panose="020B0604020202020204" charset="0"/>
            </a:endParaRPr>
          </a:p>
          <a:p>
            <a:pPr lvl="1">
              <a:buClr>
                <a:srgbClr val="2E2D62"/>
              </a:buClr>
            </a:pPr>
            <a:endParaRPr lang="en-GB" b="1" dirty="0">
              <a:solidFill>
                <a:srgbClr val="002060"/>
              </a:solidFill>
              <a:latin typeface="Brockmann" panose="020B0604020202020204" charset="0"/>
            </a:endParaRPr>
          </a:p>
          <a:p>
            <a:pPr marL="457200" lvl="1" indent="0">
              <a:buClr>
                <a:srgbClr val="2E2D62"/>
              </a:buClr>
              <a:buNone/>
            </a:pPr>
            <a:endParaRPr lang="en-GB" b="1" u="sng" dirty="0">
              <a:solidFill>
                <a:srgbClr val="002060"/>
              </a:solidFill>
              <a:latin typeface="Brockmann" panose="020B0604020202020204" charset="0"/>
            </a:endParaRPr>
          </a:p>
          <a:p>
            <a:pPr marL="457200" lvl="1" indent="0">
              <a:buClr>
                <a:srgbClr val="2E2D62"/>
              </a:buClr>
              <a:buNone/>
            </a:pPr>
            <a:endParaRPr lang="en-GB" u="sng" dirty="0">
              <a:latin typeface="Brockmann" panose="020B0604020202020204" charset="0"/>
            </a:endParaRPr>
          </a:p>
          <a:p>
            <a:pPr lvl="1">
              <a:buClr>
                <a:srgbClr val="2E2D62"/>
              </a:buClr>
            </a:pPr>
            <a:endParaRPr lang="en-GB" sz="1300" dirty="0">
              <a:latin typeface="Brockmann" panose="020B060402020202020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 dirty="0">
              <a:latin typeface="Brockmann" panose="020B0604020202020204" charset="0"/>
              <a:ea typeface="+mn-lt"/>
              <a:cs typeface="Arial" panose="020B0604020202020204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 dirty="0">
              <a:latin typeface="Brockmann" panose="020B0604020202020204" charset="0"/>
              <a:ea typeface="+mn-lt"/>
              <a:cs typeface="Arial" panose="020B0604020202020204"/>
            </a:endParaRP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14072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2AFE4F-696A-F206-6495-EF9DE4AB1D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7906A-A47A-538A-5BE2-1A0726C93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>
                <a:solidFill>
                  <a:srgbClr val="002060"/>
                </a:solidFill>
              </a:rPr>
              <a:t>Eligibility (1) 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BB25C0-C08C-9CE1-CD03-E3DB0E9F12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491" y="1690689"/>
            <a:ext cx="10964309" cy="3798436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GB" b="1">
                <a:solidFill>
                  <a:srgbClr val="002060"/>
                </a:solidFill>
                <a:latin typeface="Brockmann" panose="020B0604020202020204" charset="0"/>
                <a:ea typeface="+mn-lt"/>
                <a:cs typeface="Arial" panose="020B0604020202020204"/>
              </a:rPr>
              <a:t>Applications </a:t>
            </a:r>
            <a:r>
              <a:rPr lang="en-GB" b="1" u="sng">
                <a:solidFill>
                  <a:srgbClr val="002060"/>
                </a:solidFill>
                <a:latin typeface="Brockmann" panose="020B0604020202020204" charset="0"/>
                <a:ea typeface="+mn-lt"/>
                <a:cs typeface="Arial" panose="020B0604020202020204"/>
              </a:rPr>
              <a:t>must demonstrate the following :</a:t>
            </a:r>
          </a:p>
          <a:p>
            <a:pPr marL="0" indent="0">
              <a:buClr>
                <a:srgbClr val="2E2D62"/>
              </a:buClr>
              <a:buNone/>
            </a:pPr>
            <a:endParaRPr lang="en-GB" sz="1300">
              <a:latin typeface="Brockmann" panose="020B0604020202020204" charset="0"/>
            </a:endParaRPr>
          </a:p>
          <a:p>
            <a:pPr lvl="1">
              <a:buClr>
                <a:srgbClr val="2E2D62"/>
              </a:buClr>
            </a:pPr>
            <a:r>
              <a:rPr lang="en-GB">
                <a:solidFill>
                  <a:srgbClr val="002060"/>
                </a:solidFill>
                <a:latin typeface="Brockmann" panose="020B0604020202020204" charset="0"/>
              </a:rPr>
              <a:t>Involve the</a:t>
            </a:r>
            <a:r>
              <a:rPr lang="en-GB" b="1">
                <a:solidFill>
                  <a:srgbClr val="002060"/>
                </a:solidFill>
                <a:latin typeface="Brockmann" panose="020B0604020202020204" charset="0"/>
              </a:rPr>
              <a:t> active and meaningful engagement* </a:t>
            </a:r>
            <a:r>
              <a:rPr lang="en-GB">
                <a:solidFill>
                  <a:srgbClr val="002060"/>
                </a:solidFill>
                <a:latin typeface="Brockmann" panose="020B0604020202020204" charset="0"/>
              </a:rPr>
              <a:t>of a </a:t>
            </a:r>
            <a:r>
              <a:rPr lang="en-GB" b="1">
                <a:solidFill>
                  <a:srgbClr val="002060"/>
                </a:solidFill>
                <a:latin typeface="Brockmann" panose="020B0604020202020204" charset="0"/>
              </a:rPr>
              <a:t>post-doctoral Early Career Researcher </a:t>
            </a:r>
            <a:r>
              <a:rPr lang="en-GB">
                <a:solidFill>
                  <a:srgbClr val="002060"/>
                </a:solidFill>
                <a:latin typeface="Brockmann" panose="020B0604020202020204" charset="0"/>
              </a:rPr>
              <a:t>(*ideally, as Project Lead or Co-lead).</a:t>
            </a:r>
          </a:p>
          <a:p>
            <a:pPr marL="457200" lvl="1" indent="0">
              <a:buClr>
                <a:srgbClr val="2E2D62"/>
              </a:buClr>
              <a:buNone/>
            </a:pPr>
            <a:endParaRPr lang="en-GB" b="1">
              <a:solidFill>
                <a:srgbClr val="002060"/>
              </a:solidFill>
              <a:latin typeface="Brockmann" panose="020B0604020202020204" charset="0"/>
            </a:endParaRPr>
          </a:p>
          <a:p>
            <a:pPr lvl="1">
              <a:buClr>
                <a:srgbClr val="2E2D62"/>
              </a:buClr>
            </a:pPr>
            <a:r>
              <a:rPr lang="en-GB" b="1">
                <a:solidFill>
                  <a:srgbClr val="002060"/>
                </a:solidFill>
                <a:latin typeface="Brockmann" panose="020B0604020202020204" charset="0"/>
              </a:rPr>
              <a:t>ECR must be employed </a:t>
            </a:r>
            <a:r>
              <a:rPr lang="en-GB">
                <a:solidFill>
                  <a:srgbClr val="002060"/>
                </a:solidFill>
                <a:latin typeface="Brockmann" panose="020B0604020202020204" charset="0"/>
              </a:rPr>
              <a:t>at a </a:t>
            </a:r>
            <a:r>
              <a:rPr lang="en-GB" b="1">
                <a:solidFill>
                  <a:srgbClr val="002060"/>
                </a:solidFill>
                <a:latin typeface="Brockmann" panose="020B0604020202020204" charset="0"/>
              </a:rPr>
              <a:t>UK University </a:t>
            </a:r>
            <a:r>
              <a:rPr lang="en-GB">
                <a:solidFill>
                  <a:srgbClr val="002060"/>
                </a:solidFill>
                <a:latin typeface="Brockmann" panose="020B0604020202020204" charset="0"/>
              </a:rPr>
              <a:t>or</a:t>
            </a:r>
            <a:r>
              <a:rPr lang="en-GB" b="1">
                <a:solidFill>
                  <a:srgbClr val="002060"/>
                </a:solidFill>
                <a:latin typeface="Brockmann" panose="020B0604020202020204" charset="0"/>
              </a:rPr>
              <a:t> other eligible UKRI-funded organisation.  </a:t>
            </a:r>
            <a:r>
              <a:rPr lang="en-GB">
                <a:solidFill>
                  <a:srgbClr val="002060"/>
                </a:solidFill>
                <a:latin typeface="Brockmann" panose="020B0604020202020204" charset="0"/>
              </a:rPr>
              <a:t>(Can advise if needed).</a:t>
            </a:r>
          </a:p>
          <a:p>
            <a:pPr lvl="1">
              <a:buClr>
                <a:srgbClr val="2E2D62"/>
              </a:buClr>
            </a:pPr>
            <a:endParaRPr lang="en-GB" sz="1000">
              <a:solidFill>
                <a:srgbClr val="002060"/>
              </a:solidFill>
              <a:latin typeface="Brockmann" panose="020B0604020202020204" charset="0"/>
            </a:endParaRPr>
          </a:p>
          <a:p>
            <a:pPr lvl="1">
              <a:buClr>
                <a:srgbClr val="2E2D62"/>
              </a:buClr>
            </a:pPr>
            <a:endParaRPr lang="en-GB" sz="1000">
              <a:solidFill>
                <a:srgbClr val="002060"/>
              </a:solidFill>
              <a:latin typeface="Brockmann" panose="020B0604020202020204" charset="0"/>
            </a:endParaRPr>
          </a:p>
          <a:p>
            <a:pPr lvl="1">
              <a:buClr>
                <a:srgbClr val="2E2D62"/>
              </a:buClr>
            </a:pPr>
            <a:r>
              <a:rPr lang="en-GB" b="1" u="sng">
                <a:solidFill>
                  <a:srgbClr val="002060"/>
                </a:solidFill>
                <a:latin typeface="Brockmann" panose="020B0604020202020204" charset="0"/>
              </a:rPr>
              <a:t>Not</a:t>
            </a:r>
            <a:r>
              <a:rPr lang="en-GB" b="1">
                <a:solidFill>
                  <a:srgbClr val="002060"/>
                </a:solidFill>
                <a:latin typeface="Brockmann" panose="020B0604020202020204" charset="0"/>
              </a:rPr>
              <a:t> open to PGRs.</a:t>
            </a:r>
          </a:p>
          <a:p>
            <a:pPr marL="457200" lvl="1" indent="0">
              <a:buClr>
                <a:srgbClr val="2E2D62"/>
              </a:buClr>
              <a:buNone/>
            </a:pPr>
            <a:endParaRPr lang="en-GB" sz="2000">
              <a:latin typeface="Brockmann" panose="020B0604020202020204" charset="0"/>
            </a:endParaRPr>
          </a:p>
          <a:p>
            <a:pPr lvl="1">
              <a:buClr>
                <a:srgbClr val="2E2D62"/>
              </a:buClr>
            </a:pPr>
            <a:endParaRPr lang="en-GB" sz="1300">
              <a:latin typeface="Brockmann" panose="020B060402020202020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>
              <a:latin typeface="Brockmann" panose="020B0604020202020204" charset="0"/>
              <a:ea typeface="+mn-lt"/>
              <a:cs typeface="Arial" panose="020B0604020202020204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>
              <a:latin typeface="Brockmann" panose="020B0604020202020204" charset="0"/>
              <a:ea typeface="+mn-lt"/>
              <a:cs typeface="Arial" panose="020B0604020202020204"/>
            </a:endParaRPr>
          </a:p>
          <a:p>
            <a:pPr marL="0" indent="0"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99947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1B22B2-C89B-D190-5368-13F64E2EF5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BFB23-AF72-FC1F-1C15-9CF824D6C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>
                <a:solidFill>
                  <a:srgbClr val="002060"/>
                </a:solidFill>
              </a:rPr>
              <a:t>Eligibility (2) 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798D64-089B-0829-94EA-C1C564FD5C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492" y="1600201"/>
            <a:ext cx="10528880" cy="3888924"/>
          </a:xfrm>
        </p:spPr>
        <p:txBody>
          <a:bodyPr>
            <a:normAutofit/>
          </a:bodyPr>
          <a:lstStyle/>
          <a:p>
            <a:pPr marL="457200" lvl="1" indent="0">
              <a:buClr>
                <a:srgbClr val="2E2D62"/>
              </a:buClr>
              <a:buNone/>
            </a:pPr>
            <a:endParaRPr lang="en-GB" sz="2600" dirty="0">
              <a:latin typeface="Brockmann" panose="020B0604020202020204" charset="0"/>
            </a:endParaRPr>
          </a:p>
          <a:p>
            <a:pPr lvl="1">
              <a:buClr>
                <a:srgbClr val="2E2D62"/>
              </a:buClr>
            </a:pPr>
            <a:r>
              <a:rPr lang="en-GB" sz="2600" b="1" dirty="0">
                <a:solidFill>
                  <a:srgbClr val="002060"/>
                </a:solidFill>
                <a:latin typeface="Brockmann" panose="020B0604020202020204" charset="0"/>
              </a:rPr>
              <a:t>ECR definition : Post-doctoral, </a:t>
            </a:r>
            <a:r>
              <a:rPr lang="en-GB" sz="2600" dirty="0">
                <a:solidFill>
                  <a:srgbClr val="002060"/>
                </a:solidFill>
                <a:latin typeface="Brockmann" panose="020B0604020202020204" charset="0"/>
              </a:rPr>
              <a:t>exploring</a:t>
            </a:r>
            <a:r>
              <a:rPr lang="en-GB" sz="2600" b="1" dirty="0">
                <a:solidFill>
                  <a:srgbClr val="002060"/>
                </a:solidFill>
                <a:latin typeface="Brockmann" panose="020B0604020202020204" charset="0"/>
              </a:rPr>
              <a:t> research leadership potential.</a:t>
            </a:r>
          </a:p>
          <a:p>
            <a:pPr marL="457200" lvl="1" indent="0">
              <a:buClr>
                <a:srgbClr val="2E2D62"/>
              </a:buClr>
              <a:buNone/>
            </a:pPr>
            <a:endParaRPr lang="en-GB" b="1" dirty="0">
              <a:solidFill>
                <a:srgbClr val="002060"/>
              </a:solidFill>
              <a:latin typeface="Brockmann" panose="020B0604020202020204" charset="0"/>
            </a:endParaRPr>
          </a:p>
          <a:p>
            <a:pPr lvl="1">
              <a:buClr>
                <a:srgbClr val="2E2D62"/>
              </a:buClr>
            </a:pPr>
            <a:r>
              <a:rPr lang="en-GB" sz="2600" b="1" dirty="0">
                <a:solidFill>
                  <a:srgbClr val="002060"/>
                </a:solidFill>
                <a:latin typeface="Brockmann" panose="020B0604020202020204" charset="0"/>
              </a:rPr>
              <a:t>Self-defining : Typically within 8 years </a:t>
            </a:r>
            <a:r>
              <a:rPr lang="en-GB" sz="2600" dirty="0">
                <a:solidFill>
                  <a:srgbClr val="002060"/>
                </a:solidFill>
                <a:latin typeface="Brockmann" panose="020B0604020202020204" charset="0"/>
              </a:rPr>
              <a:t>post-doctorate, </a:t>
            </a:r>
            <a:r>
              <a:rPr lang="en-GB" sz="2600" b="1" dirty="0">
                <a:solidFill>
                  <a:srgbClr val="002060"/>
                </a:solidFill>
                <a:latin typeface="Brockmann" panose="020B0604020202020204" charset="0"/>
              </a:rPr>
              <a:t>but not always,</a:t>
            </a:r>
            <a:r>
              <a:rPr lang="en-GB" sz="2600" dirty="0">
                <a:solidFill>
                  <a:srgbClr val="002060"/>
                </a:solidFill>
                <a:latin typeface="Brockmann" panose="020B0604020202020204" charset="0"/>
              </a:rPr>
              <a:t> &amp; taking account of </a:t>
            </a:r>
            <a:r>
              <a:rPr lang="en-GB" sz="2600" b="1" dirty="0">
                <a:solidFill>
                  <a:srgbClr val="002060"/>
                </a:solidFill>
                <a:latin typeface="Brockmann" panose="020B0604020202020204" charset="0"/>
              </a:rPr>
              <a:t>career breaks.</a:t>
            </a:r>
          </a:p>
          <a:p>
            <a:pPr marL="457200" lvl="1" indent="0">
              <a:buClr>
                <a:srgbClr val="2E2D62"/>
              </a:buClr>
              <a:buNone/>
            </a:pPr>
            <a:endParaRPr lang="en-GB" b="1" dirty="0">
              <a:solidFill>
                <a:srgbClr val="002060"/>
              </a:solidFill>
              <a:latin typeface="Brockmann" panose="020B0604020202020204" charset="0"/>
            </a:endParaRPr>
          </a:p>
          <a:p>
            <a:pPr lvl="1">
              <a:buClr>
                <a:srgbClr val="2E2D62"/>
              </a:buClr>
            </a:pPr>
            <a:r>
              <a:rPr lang="en-GB" sz="2600" dirty="0">
                <a:solidFill>
                  <a:srgbClr val="002060"/>
                </a:solidFill>
                <a:latin typeface="Brockmann" panose="020B0604020202020204" charset="0"/>
              </a:rPr>
              <a:t>Must start delivery </a:t>
            </a:r>
            <a:r>
              <a:rPr lang="en-GB" sz="2600" b="1" dirty="0">
                <a:solidFill>
                  <a:srgbClr val="002060"/>
                </a:solidFill>
                <a:latin typeface="Brockmann" panose="020B0604020202020204" charset="0"/>
              </a:rPr>
              <a:t>from 1</a:t>
            </a:r>
            <a:r>
              <a:rPr lang="en-GB" sz="2600" b="1" baseline="30000" dirty="0">
                <a:solidFill>
                  <a:srgbClr val="002060"/>
                </a:solidFill>
                <a:latin typeface="Brockmann" panose="020B0604020202020204" charset="0"/>
              </a:rPr>
              <a:t>st</a:t>
            </a:r>
            <a:r>
              <a:rPr lang="en-GB" sz="2600" b="1" dirty="0">
                <a:solidFill>
                  <a:srgbClr val="002060"/>
                </a:solidFill>
                <a:latin typeface="Brockmann" panose="020B0604020202020204" charset="0"/>
              </a:rPr>
              <a:t> Feb 26, </a:t>
            </a:r>
            <a:r>
              <a:rPr lang="en-GB" sz="2600" dirty="0">
                <a:solidFill>
                  <a:srgbClr val="002060"/>
                </a:solidFill>
                <a:latin typeface="Brockmann" panose="020B0604020202020204" charset="0"/>
              </a:rPr>
              <a:t>and</a:t>
            </a:r>
            <a:r>
              <a:rPr lang="en-GB" sz="2600" b="1" dirty="0">
                <a:solidFill>
                  <a:srgbClr val="002060"/>
                </a:solidFill>
                <a:latin typeface="Brockmann" panose="020B0604020202020204" charset="0"/>
              </a:rPr>
              <a:t> complete </a:t>
            </a:r>
            <a:br>
              <a:rPr lang="en-GB" sz="2600" b="1" dirty="0">
                <a:solidFill>
                  <a:srgbClr val="002060"/>
                </a:solidFill>
                <a:latin typeface="Brockmann" panose="020B0604020202020204" charset="0"/>
              </a:rPr>
            </a:br>
            <a:r>
              <a:rPr lang="en-GB" sz="2600" b="1" dirty="0">
                <a:solidFill>
                  <a:srgbClr val="002060"/>
                </a:solidFill>
                <a:latin typeface="Brockmann" panose="020B0604020202020204" charset="0"/>
              </a:rPr>
              <a:t>delivery by 31</a:t>
            </a:r>
            <a:r>
              <a:rPr lang="en-GB" sz="2600" b="1" baseline="30000" dirty="0">
                <a:solidFill>
                  <a:srgbClr val="002060"/>
                </a:solidFill>
                <a:latin typeface="Brockmann" panose="020B0604020202020204" charset="0"/>
              </a:rPr>
              <a:t>st</a:t>
            </a:r>
            <a:r>
              <a:rPr lang="en-GB" sz="2600" b="1" dirty="0">
                <a:solidFill>
                  <a:srgbClr val="002060"/>
                </a:solidFill>
                <a:latin typeface="Brockmann" panose="020B0604020202020204" charset="0"/>
              </a:rPr>
              <a:t> Oct 26 </a:t>
            </a:r>
            <a:r>
              <a:rPr lang="en-GB" sz="2600" dirty="0">
                <a:solidFill>
                  <a:srgbClr val="002060"/>
                </a:solidFill>
                <a:latin typeface="Brockmann" panose="020B0604020202020204" charset="0"/>
              </a:rPr>
              <a:t>(</a:t>
            </a:r>
            <a:r>
              <a:rPr lang="en-GB" sz="2600" dirty="0" err="1">
                <a:solidFill>
                  <a:srgbClr val="002060"/>
                </a:solidFill>
                <a:latin typeface="Brockmann" panose="020B0604020202020204" charset="0"/>
              </a:rPr>
              <a:t>ie</a:t>
            </a:r>
            <a:r>
              <a:rPr lang="en-GB" sz="2600" dirty="0">
                <a:solidFill>
                  <a:srgbClr val="002060"/>
                </a:solidFill>
                <a:latin typeface="Brockmann" panose="020B0604020202020204" charset="0"/>
              </a:rPr>
              <a:t>. 9 months).</a:t>
            </a:r>
            <a:r>
              <a:rPr lang="en-GB" sz="2600" b="1" dirty="0">
                <a:solidFill>
                  <a:srgbClr val="002060"/>
                </a:solidFill>
                <a:latin typeface="Brockmann" panose="020B0604020202020204" charset="0"/>
              </a:rPr>
              <a:t> </a:t>
            </a:r>
          </a:p>
          <a:p>
            <a:pPr lvl="1">
              <a:buClr>
                <a:srgbClr val="2E2D62"/>
              </a:buClr>
            </a:pPr>
            <a:endParaRPr lang="en-GB" sz="2600" dirty="0">
              <a:solidFill>
                <a:srgbClr val="002060"/>
              </a:solidFill>
              <a:latin typeface="Brockmann" panose="020B0604020202020204" charset="0"/>
            </a:endParaRPr>
          </a:p>
          <a:p>
            <a:pPr lvl="1">
              <a:buClr>
                <a:srgbClr val="2E2D62"/>
              </a:buClr>
            </a:pPr>
            <a:endParaRPr lang="en-GB" sz="2600" dirty="0">
              <a:solidFill>
                <a:srgbClr val="002060"/>
              </a:solidFill>
              <a:latin typeface="Brockmann" panose="020B0604020202020204" charset="0"/>
            </a:endParaRPr>
          </a:p>
          <a:p>
            <a:pPr marL="457200" lvl="1" indent="0">
              <a:buClr>
                <a:srgbClr val="2E2D62"/>
              </a:buClr>
              <a:buNone/>
            </a:pPr>
            <a:endParaRPr lang="en-GB" sz="2600" dirty="0">
              <a:solidFill>
                <a:srgbClr val="002060"/>
              </a:solidFill>
              <a:latin typeface="Brockmann" panose="020B0604020202020204" charset="0"/>
            </a:endParaRPr>
          </a:p>
          <a:p>
            <a:pPr marL="457200" lvl="1" indent="0">
              <a:buClr>
                <a:srgbClr val="2E2D62"/>
              </a:buClr>
              <a:buNone/>
            </a:pPr>
            <a:endParaRPr lang="en-GB" sz="2600" dirty="0">
              <a:solidFill>
                <a:srgbClr val="002060"/>
              </a:solidFill>
              <a:latin typeface="Brockmann" panose="020B0604020202020204" charset="0"/>
            </a:endParaRPr>
          </a:p>
          <a:p>
            <a:pPr lvl="1">
              <a:buClr>
                <a:srgbClr val="2E2D62"/>
              </a:buClr>
            </a:pPr>
            <a:endParaRPr lang="en-GB" sz="2600" dirty="0">
              <a:latin typeface="Brockmann" panose="020B0604020202020204" charset="0"/>
            </a:endParaRPr>
          </a:p>
          <a:p>
            <a:pPr lvl="1">
              <a:buClr>
                <a:srgbClr val="2E2D62"/>
              </a:buClr>
            </a:pPr>
            <a:endParaRPr lang="en-GB" sz="1300" dirty="0">
              <a:latin typeface="Brockmann" panose="020B060402020202020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 dirty="0">
              <a:latin typeface="Brockmann" panose="020B0604020202020204" charset="0"/>
              <a:ea typeface="+mn-lt"/>
              <a:cs typeface="Arial" panose="020B0604020202020204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 dirty="0">
              <a:latin typeface="Brockmann" panose="020B0604020202020204" charset="0"/>
              <a:ea typeface="+mn-lt"/>
              <a:cs typeface="Arial" panose="020B0604020202020204"/>
            </a:endParaRP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65469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AA497D-95C3-3215-838B-A27AADD1BA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3312A-161E-5C63-DD55-E57AF2AF7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>
                <a:solidFill>
                  <a:srgbClr val="002060"/>
                </a:solidFill>
              </a:rPr>
              <a:t>Grant Awards &amp; FEC 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74EFD6-210F-7B54-5E1D-9968EA3350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492" y="1600201"/>
            <a:ext cx="9570938" cy="3831770"/>
          </a:xfrm>
        </p:spPr>
        <p:txBody>
          <a:bodyPr>
            <a:normAutofit fontScale="92500" lnSpcReduction="10000"/>
          </a:bodyPr>
          <a:lstStyle/>
          <a:p>
            <a:pPr marL="457200" lvl="1" indent="0">
              <a:buClr>
                <a:srgbClr val="2E2D62"/>
              </a:buClr>
              <a:buNone/>
            </a:pPr>
            <a:r>
              <a:rPr lang="en-GB" sz="2600" b="1" dirty="0">
                <a:solidFill>
                  <a:srgbClr val="002060"/>
                </a:solidFill>
                <a:latin typeface="Brockmann" panose="020B0604020202020204" charset="0"/>
              </a:rPr>
              <a:t>In line with UKRI requirements for grants to ‘eligible organisations’, </a:t>
            </a:r>
            <a:r>
              <a:rPr lang="en-GB" sz="2600" b="1" u="sng" dirty="0">
                <a:solidFill>
                  <a:srgbClr val="002060"/>
                </a:solidFill>
                <a:latin typeface="Brockmann" panose="020B0604020202020204" charset="0"/>
              </a:rPr>
              <a:t>grants will be awarded at 80% of FEC.  </a:t>
            </a:r>
          </a:p>
          <a:p>
            <a:pPr marL="457200" lvl="1" indent="0">
              <a:buClr>
                <a:srgbClr val="2E2D62"/>
              </a:buClr>
              <a:buNone/>
            </a:pPr>
            <a:endParaRPr lang="en-GB" sz="1000" u="sng" dirty="0">
              <a:solidFill>
                <a:srgbClr val="002060"/>
              </a:solidFill>
              <a:latin typeface="Brockmann" panose="020B0604020202020204" charset="0"/>
            </a:endParaRPr>
          </a:p>
          <a:p>
            <a:pPr marL="457200" lvl="1" indent="0">
              <a:buClr>
                <a:srgbClr val="2E2D62"/>
              </a:buClr>
              <a:buNone/>
            </a:pPr>
            <a:r>
              <a:rPr lang="en-GB" sz="2600" b="1" dirty="0">
                <a:solidFill>
                  <a:srgbClr val="002060"/>
                </a:solidFill>
                <a:latin typeface="Brockmann" panose="020B0604020202020204" charset="0"/>
              </a:rPr>
              <a:t>Examples :</a:t>
            </a:r>
          </a:p>
          <a:p>
            <a:pPr marL="457200" lvl="1" indent="0">
              <a:buClr>
                <a:srgbClr val="2E2D62"/>
              </a:buClr>
              <a:buNone/>
            </a:pPr>
            <a:endParaRPr lang="en-GB" sz="1000" dirty="0">
              <a:solidFill>
                <a:srgbClr val="002060"/>
              </a:solidFill>
              <a:latin typeface="Brockmann" panose="020B0604020202020204" charset="0"/>
            </a:endParaRPr>
          </a:p>
          <a:p>
            <a:pPr lvl="1">
              <a:buClr>
                <a:srgbClr val="2E2D62"/>
              </a:buClr>
            </a:pPr>
            <a:r>
              <a:rPr lang="en-GB" sz="2600" dirty="0">
                <a:solidFill>
                  <a:srgbClr val="002060"/>
                </a:solidFill>
                <a:latin typeface="Brockmann" panose="020B0604020202020204" charset="0"/>
              </a:rPr>
              <a:t>Minimum </a:t>
            </a:r>
            <a:r>
              <a:rPr lang="en-GB" sz="2600" b="1" dirty="0">
                <a:solidFill>
                  <a:srgbClr val="002060"/>
                </a:solidFill>
                <a:latin typeface="Brockmann" panose="020B0604020202020204" charset="0"/>
              </a:rPr>
              <a:t>£5000 grant award</a:t>
            </a:r>
            <a:r>
              <a:rPr lang="en-GB" sz="2600" dirty="0">
                <a:solidFill>
                  <a:srgbClr val="002060"/>
                </a:solidFill>
                <a:latin typeface="Brockmann" panose="020B0604020202020204" charset="0"/>
              </a:rPr>
              <a:t> (awarded at 80% FEC) would require a minimum total </a:t>
            </a:r>
            <a:r>
              <a:rPr lang="en-GB" sz="2600" b="1" dirty="0">
                <a:solidFill>
                  <a:srgbClr val="002060"/>
                </a:solidFill>
                <a:latin typeface="Brockmann" panose="020B0604020202020204" charset="0"/>
              </a:rPr>
              <a:t>project budget value of £6250 </a:t>
            </a:r>
            <a:r>
              <a:rPr lang="en-GB" sz="2600" dirty="0">
                <a:solidFill>
                  <a:srgbClr val="002060"/>
                </a:solidFill>
                <a:latin typeface="Brockmann" panose="020B0604020202020204" charset="0"/>
              </a:rPr>
              <a:t>(at 100% FEC).</a:t>
            </a:r>
          </a:p>
          <a:p>
            <a:pPr lvl="1">
              <a:buClr>
                <a:srgbClr val="2E2D62"/>
              </a:buClr>
            </a:pPr>
            <a:endParaRPr lang="en-GB" sz="1500" dirty="0">
              <a:solidFill>
                <a:srgbClr val="002060"/>
              </a:solidFill>
              <a:latin typeface="Brockmann" panose="020B0604020202020204" charset="0"/>
            </a:endParaRPr>
          </a:p>
          <a:p>
            <a:pPr lvl="1">
              <a:buClr>
                <a:srgbClr val="2E2D62"/>
              </a:buClr>
            </a:pPr>
            <a:r>
              <a:rPr lang="en-GB" sz="2600" dirty="0">
                <a:solidFill>
                  <a:srgbClr val="002060"/>
                </a:solidFill>
                <a:latin typeface="Brockmann" panose="020B0604020202020204" charset="0"/>
              </a:rPr>
              <a:t>Maximum </a:t>
            </a:r>
            <a:r>
              <a:rPr lang="en-GB" sz="2600" b="1" dirty="0">
                <a:solidFill>
                  <a:srgbClr val="002060"/>
                </a:solidFill>
                <a:latin typeface="Brockmann" panose="020B0604020202020204" charset="0"/>
              </a:rPr>
              <a:t>£25,000 grant award </a:t>
            </a:r>
            <a:r>
              <a:rPr lang="en-GB" sz="2600" dirty="0">
                <a:solidFill>
                  <a:srgbClr val="002060"/>
                </a:solidFill>
                <a:latin typeface="Brockmann" panose="020B0604020202020204" charset="0"/>
              </a:rPr>
              <a:t>(awarded at 80% of FEC) would require a total </a:t>
            </a:r>
            <a:r>
              <a:rPr lang="en-GB" sz="2600" b="1" dirty="0">
                <a:solidFill>
                  <a:srgbClr val="002060"/>
                </a:solidFill>
                <a:latin typeface="Brockmann" panose="020B0604020202020204" charset="0"/>
              </a:rPr>
              <a:t>project budget value of £31,250 </a:t>
            </a:r>
            <a:r>
              <a:rPr lang="en-GB" sz="2600" dirty="0">
                <a:solidFill>
                  <a:srgbClr val="002060"/>
                </a:solidFill>
                <a:latin typeface="Brockmann" panose="020B0604020202020204" charset="0"/>
              </a:rPr>
              <a:t>(at 100% FEC).</a:t>
            </a:r>
          </a:p>
          <a:p>
            <a:pPr lvl="1">
              <a:buClr>
                <a:srgbClr val="2E2D62"/>
              </a:buClr>
            </a:pPr>
            <a:endParaRPr lang="en-GB" sz="2600" dirty="0">
              <a:latin typeface="Brockmann" panose="020B0604020202020204" charset="0"/>
            </a:endParaRPr>
          </a:p>
          <a:p>
            <a:pPr marL="457200" lvl="1" indent="0">
              <a:buClr>
                <a:srgbClr val="2E2D62"/>
              </a:buClr>
              <a:buNone/>
            </a:pPr>
            <a:endParaRPr lang="en-GB" sz="2600" dirty="0">
              <a:solidFill>
                <a:srgbClr val="002060"/>
              </a:solidFill>
              <a:latin typeface="Brockmann" panose="020B0604020202020204" charset="0"/>
            </a:endParaRPr>
          </a:p>
          <a:p>
            <a:pPr marL="457200" lvl="1" indent="0">
              <a:buClr>
                <a:srgbClr val="2E2D62"/>
              </a:buClr>
              <a:buNone/>
            </a:pPr>
            <a:endParaRPr lang="en-GB" sz="2600" dirty="0">
              <a:solidFill>
                <a:srgbClr val="002060"/>
              </a:solidFill>
              <a:latin typeface="Brockmann" panose="020B0604020202020204" charset="0"/>
            </a:endParaRPr>
          </a:p>
          <a:p>
            <a:pPr lvl="1">
              <a:buClr>
                <a:srgbClr val="2E2D62"/>
              </a:buClr>
            </a:pPr>
            <a:endParaRPr lang="en-GB" sz="2600" dirty="0">
              <a:latin typeface="Brockmann" panose="020B0604020202020204" charset="0"/>
            </a:endParaRPr>
          </a:p>
          <a:p>
            <a:pPr lvl="1">
              <a:buClr>
                <a:srgbClr val="2E2D62"/>
              </a:buClr>
            </a:pPr>
            <a:endParaRPr lang="en-GB" sz="1300" dirty="0">
              <a:latin typeface="Brockmann" panose="020B060402020202020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 dirty="0">
              <a:latin typeface="Brockmann" panose="020B0604020202020204" charset="0"/>
              <a:ea typeface="+mn-lt"/>
              <a:cs typeface="Arial" panose="020B0604020202020204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 dirty="0">
              <a:latin typeface="Brockmann" panose="020B0604020202020204" charset="0"/>
              <a:ea typeface="+mn-lt"/>
              <a:cs typeface="Arial" panose="020B0604020202020204"/>
            </a:endParaRP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73435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66AF1F-E1C2-AE16-F427-62682A8FC0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E61D5-E07E-AD0A-9C7E-67D810ABB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>
                <a:solidFill>
                  <a:srgbClr val="002060"/>
                </a:solidFill>
              </a:rPr>
              <a:t>Examples of Eligible Costs: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0E9067-487D-5383-69F6-5037596572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491" y="1690689"/>
            <a:ext cx="10964309" cy="3798436"/>
          </a:xfrm>
        </p:spPr>
        <p:txBody>
          <a:bodyPr>
            <a:normAutofit/>
          </a:bodyPr>
          <a:lstStyle/>
          <a:p>
            <a:pPr marL="0" indent="0">
              <a:buClr>
                <a:srgbClr val="2E2D62"/>
              </a:buClr>
              <a:buNone/>
            </a:pPr>
            <a:endParaRPr lang="en-GB" sz="1300">
              <a:latin typeface="Brockmann" panose="020B0604020202020204" charset="0"/>
            </a:endParaRPr>
          </a:p>
          <a:p>
            <a:pPr lvl="1">
              <a:buClr>
                <a:srgbClr val="2E2D62"/>
              </a:buClr>
            </a:pPr>
            <a:endParaRPr lang="en-GB" sz="2000">
              <a:latin typeface="Brockmann" panose="020B0604020202020204" charset="0"/>
            </a:endParaRPr>
          </a:p>
          <a:p>
            <a:pPr lvl="1">
              <a:buClr>
                <a:srgbClr val="2E2D62"/>
              </a:buClr>
            </a:pPr>
            <a:endParaRPr lang="en-GB" sz="1300">
              <a:latin typeface="Brockmann" panose="020B060402020202020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>
              <a:latin typeface="Brockmann" panose="020B0604020202020204" charset="0"/>
              <a:ea typeface="+mn-lt"/>
              <a:cs typeface="Arial" panose="020B0604020202020204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>
              <a:latin typeface="Brockmann" panose="020B0604020202020204" charset="0"/>
              <a:ea typeface="+mn-lt"/>
              <a:cs typeface="Arial" panose="020B0604020202020204"/>
            </a:endParaRPr>
          </a:p>
          <a:p>
            <a:pPr marL="0" indent="0">
              <a:buNone/>
            </a:pPr>
            <a:endParaRPr lang="en-GB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9EF215E-193E-3F8B-92F8-7317D4D3D0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6058756"/>
              </p:ext>
            </p:extLst>
          </p:nvPr>
        </p:nvGraphicFramePr>
        <p:xfrm>
          <a:off x="707572" y="1690688"/>
          <a:ext cx="9452427" cy="40832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50809">
                  <a:extLst>
                    <a:ext uri="{9D8B030D-6E8A-4147-A177-3AD203B41FA5}">
                      <a16:colId xmlns:a16="http://schemas.microsoft.com/office/drawing/2014/main" val="2911157532"/>
                    </a:ext>
                  </a:extLst>
                </a:gridCol>
                <a:gridCol w="3150809">
                  <a:extLst>
                    <a:ext uri="{9D8B030D-6E8A-4147-A177-3AD203B41FA5}">
                      <a16:colId xmlns:a16="http://schemas.microsoft.com/office/drawing/2014/main" val="2081330031"/>
                    </a:ext>
                  </a:extLst>
                </a:gridCol>
                <a:gridCol w="3150809">
                  <a:extLst>
                    <a:ext uri="{9D8B030D-6E8A-4147-A177-3AD203B41FA5}">
                      <a16:colId xmlns:a16="http://schemas.microsoft.com/office/drawing/2014/main" val="440374994"/>
                    </a:ext>
                  </a:extLst>
                </a:gridCol>
              </a:tblGrid>
              <a:tr h="1310088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  <a:p>
                      <a:pPr algn="ctr"/>
                      <a:r>
                        <a:rPr lang="en-GB"/>
                        <a:t>Workshops, activities and event costs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  <a:p>
                      <a:pPr algn="ctr"/>
                      <a:r>
                        <a:rPr lang="en-GB"/>
                        <a:t>Travel and subsistence costs for workshops and events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  <a:p>
                      <a:pPr algn="ctr"/>
                      <a:r>
                        <a:rPr lang="en-GB"/>
                        <a:t>Costs of organising activities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4200341"/>
                  </a:ext>
                </a:extLst>
              </a:tr>
              <a:tr h="1310088">
                <a:tc>
                  <a:txBody>
                    <a:bodyPr/>
                    <a:lstStyle/>
                    <a:p>
                      <a:pPr algn="ctr"/>
                      <a:endParaRPr lang="en-GB" b="1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GB" b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Materials &amp; small scale equipment directly connected to delivery.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b="1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GB" b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Community participation expenses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b="1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GB" b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Staff costs required for specific elements of running the project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7611175"/>
                  </a:ext>
                </a:extLst>
              </a:tr>
              <a:tr h="1404861">
                <a:tc>
                  <a:txBody>
                    <a:bodyPr/>
                    <a:lstStyle/>
                    <a:p>
                      <a:pPr algn="ctr"/>
                      <a:endParaRPr lang="en-GB" b="1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endParaRPr lang="en-GB" b="1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GB" b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Training costs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b="1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GB" b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Directly Allocated staffing costs </a:t>
                      </a:r>
                      <a:r>
                        <a:rPr lang="en-GB" b="1" u="sng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associated with employment of the ECR (no limit)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b="1" i="1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GB" b="1" i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Other</a:t>
                      </a:r>
                      <a:r>
                        <a:rPr lang="en-GB" b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DA staffing, DA overheads, Estates&amp; </a:t>
                      </a:r>
                      <a:r>
                        <a:rPr lang="en-GB" b="1" err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Indirects</a:t>
                      </a:r>
                      <a:r>
                        <a:rPr lang="en-GB" b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: </a:t>
                      </a:r>
                      <a:r>
                        <a:rPr lang="en-GB" b="1" u="sng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Limited to 20% </a:t>
                      </a:r>
                      <a:r>
                        <a:rPr lang="en-GB" b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of total grant requested.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23538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90570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96B1EE-9F8B-9476-C078-901C0FF66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81BF3-822D-4BA0-896F-277D804AB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>
                <a:solidFill>
                  <a:srgbClr val="002060"/>
                </a:solidFill>
              </a:rPr>
              <a:t>Exclusions 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56D3EA-B7FD-8495-0D92-C2277C9350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490" y="1890311"/>
            <a:ext cx="10964309" cy="3798436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GB" b="1" dirty="0">
                <a:solidFill>
                  <a:srgbClr val="002060"/>
                </a:solidFill>
                <a:latin typeface="Brockmann" panose="020B0604020202020204" charset="0"/>
                <a:ea typeface="+mn-lt"/>
                <a:cs typeface="Arial" panose="020B0604020202020204"/>
              </a:rPr>
              <a:t>The following costs are </a:t>
            </a:r>
            <a:r>
              <a:rPr lang="en-GB" b="1" u="sng" dirty="0">
                <a:solidFill>
                  <a:srgbClr val="002060"/>
                </a:solidFill>
                <a:latin typeface="Brockmann" panose="020B0604020202020204" charset="0"/>
                <a:ea typeface="+mn-lt"/>
                <a:cs typeface="Arial" panose="020B0604020202020204"/>
              </a:rPr>
              <a:t>not eligible </a:t>
            </a:r>
            <a:r>
              <a:rPr lang="en-GB" b="1" dirty="0">
                <a:solidFill>
                  <a:srgbClr val="002060"/>
                </a:solidFill>
                <a:latin typeface="Brockmann" panose="020B0604020202020204" charset="0"/>
                <a:ea typeface="+mn-lt"/>
                <a:cs typeface="Arial" panose="020B0604020202020204"/>
              </a:rPr>
              <a:t>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GB" sz="2000" b="1" dirty="0">
              <a:solidFill>
                <a:srgbClr val="002060"/>
              </a:solidFill>
              <a:latin typeface="Brockmann" panose="020B0604020202020204" charset="0"/>
              <a:ea typeface="+mn-lt"/>
              <a:cs typeface="Arial" panose="020B0604020202020204"/>
            </a:endParaRPr>
          </a:p>
          <a:p>
            <a:pPr>
              <a:buClr>
                <a:srgbClr val="2E2D62"/>
              </a:buClr>
            </a:pPr>
            <a:r>
              <a:rPr lang="en-GB" sz="2400" dirty="0">
                <a:solidFill>
                  <a:srgbClr val="002060"/>
                </a:solidFill>
                <a:latin typeface="Brockmann" panose="020B0604020202020204" charset="0"/>
              </a:rPr>
              <a:t>Costs incurred prior to the date of grant approval.</a:t>
            </a:r>
          </a:p>
          <a:p>
            <a:pPr>
              <a:buClr>
                <a:srgbClr val="2E2D62"/>
              </a:buClr>
            </a:pPr>
            <a:r>
              <a:rPr lang="en-GB" sz="2400" dirty="0">
                <a:solidFill>
                  <a:srgbClr val="002060"/>
                </a:solidFill>
                <a:latin typeface="Brockmann" panose="020B0604020202020204" charset="0"/>
              </a:rPr>
              <a:t>Pre-existing activity or ongoing operations.</a:t>
            </a:r>
          </a:p>
          <a:p>
            <a:pPr>
              <a:buClr>
                <a:srgbClr val="2E2D62"/>
              </a:buClr>
            </a:pPr>
            <a:r>
              <a:rPr lang="en-GB" sz="2400" dirty="0">
                <a:solidFill>
                  <a:srgbClr val="002060"/>
                </a:solidFill>
                <a:latin typeface="Brockmann" panose="020B0604020202020204" charset="0"/>
              </a:rPr>
              <a:t>Costs which are already subject to a grant / finance from another source.</a:t>
            </a:r>
          </a:p>
          <a:p>
            <a:pPr>
              <a:buClr>
                <a:srgbClr val="2E2D62"/>
              </a:buClr>
            </a:pPr>
            <a:r>
              <a:rPr lang="en-GB" sz="2400" dirty="0">
                <a:solidFill>
                  <a:srgbClr val="002060"/>
                </a:solidFill>
                <a:latin typeface="Brockmann" panose="020B0604020202020204" charset="0"/>
              </a:rPr>
              <a:t>PhD stipends or fees.</a:t>
            </a:r>
          </a:p>
          <a:p>
            <a:pPr>
              <a:buClr>
                <a:srgbClr val="2E2D62"/>
              </a:buClr>
            </a:pPr>
            <a:r>
              <a:rPr lang="en-GB" sz="2400" dirty="0">
                <a:solidFill>
                  <a:srgbClr val="002060"/>
                </a:solidFill>
                <a:latin typeface="Brockmann" panose="020B0604020202020204" charset="0"/>
              </a:rPr>
              <a:t>Religious &amp; party-political activity.</a:t>
            </a:r>
          </a:p>
          <a:p>
            <a:pPr>
              <a:buClr>
                <a:srgbClr val="2E2D62"/>
              </a:buClr>
            </a:pPr>
            <a:r>
              <a:rPr lang="en-GB" sz="2400" dirty="0">
                <a:solidFill>
                  <a:srgbClr val="002060"/>
                </a:solidFill>
                <a:latin typeface="Brockmann" panose="020B0604020202020204" charset="0"/>
              </a:rPr>
              <a:t>Alcohol.</a:t>
            </a:r>
          </a:p>
          <a:p>
            <a:pPr marL="0" indent="0">
              <a:buClr>
                <a:srgbClr val="2E2D62"/>
              </a:buClr>
              <a:buNone/>
            </a:pPr>
            <a:endParaRPr lang="en-GB" sz="2400" dirty="0">
              <a:latin typeface="Brockmann" panose="020B0604020202020204" charset="0"/>
            </a:endParaRPr>
          </a:p>
          <a:p>
            <a:pPr marL="457200" lvl="1" indent="0">
              <a:buClr>
                <a:srgbClr val="2E2D62"/>
              </a:buClr>
              <a:buNone/>
            </a:pPr>
            <a:endParaRPr lang="en-GB" sz="2000" dirty="0">
              <a:latin typeface="Brockmann" panose="020B0604020202020204" charset="0"/>
            </a:endParaRPr>
          </a:p>
          <a:p>
            <a:pPr lvl="1">
              <a:buClr>
                <a:srgbClr val="2E2D62"/>
              </a:buClr>
            </a:pPr>
            <a:endParaRPr lang="en-GB" sz="1300" dirty="0">
              <a:latin typeface="Brockmann" panose="020B060402020202020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 dirty="0">
              <a:latin typeface="Brockmann" panose="020B0604020202020204" charset="0"/>
              <a:ea typeface="+mn-lt"/>
              <a:cs typeface="Arial" panose="020B0604020202020204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 dirty="0">
              <a:latin typeface="Brockmann" panose="020B0604020202020204" charset="0"/>
              <a:ea typeface="+mn-lt"/>
              <a:cs typeface="Arial" panose="020B0604020202020204"/>
            </a:endParaRP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80969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group of people standing on a beach&#10;&#10;Description automatically generated">
            <a:extLst>
              <a:ext uri="{FF2B5EF4-FFF2-40B4-BE49-F238E27FC236}">
                <a16:creationId xmlns:a16="http://schemas.microsoft.com/office/drawing/2014/main" id="{819DFD99-295E-CB07-81F5-5B7D16788A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180"/>
            <a:ext cx="12279085" cy="6911180"/>
          </a:xfrm>
        </p:spPr>
      </p:pic>
      <p:pic>
        <p:nvPicPr>
          <p:cNvPr id="5" name="Picture 4" descr="A black and green circle with a black background&#10;&#10;Description automatically generated">
            <a:extLst>
              <a:ext uri="{FF2B5EF4-FFF2-40B4-BE49-F238E27FC236}">
                <a16:creationId xmlns:a16="http://schemas.microsoft.com/office/drawing/2014/main" id="{11261F22-12B2-F195-2802-F8E4BF924E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9938" y="4022693"/>
            <a:ext cx="5647036" cy="2835307"/>
          </a:xfrm>
          <a:prstGeom prst="rect">
            <a:avLst/>
          </a:prstGeom>
        </p:spPr>
      </p:pic>
      <p:pic>
        <p:nvPicPr>
          <p:cNvPr id="7" name="Picture 6" descr="A group of logos with text&#10;&#10;Description automatically generated">
            <a:extLst>
              <a:ext uri="{FF2B5EF4-FFF2-40B4-BE49-F238E27FC236}">
                <a16:creationId xmlns:a16="http://schemas.microsoft.com/office/drawing/2014/main" id="{0BDA0267-76D6-20BC-9B09-C61E163C58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1239"/>
          <a:stretch/>
        </p:blipFill>
        <p:spPr>
          <a:xfrm>
            <a:off x="233508" y="5322801"/>
            <a:ext cx="7941663" cy="1186856"/>
          </a:xfrm>
          <a:prstGeom prst="rect">
            <a:avLst/>
          </a:prstGeom>
        </p:spPr>
      </p:pic>
      <p:pic>
        <p:nvPicPr>
          <p:cNvPr id="9" name="Picture 8" descr="A logo with text overlay&#10;&#10;Description automatically generated">
            <a:extLst>
              <a:ext uri="{FF2B5EF4-FFF2-40B4-BE49-F238E27FC236}">
                <a16:creationId xmlns:a16="http://schemas.microsoft.com/office/drawing/2014/main" id="{B26F8B5B-EBC5-E9E4-DE83-340CF494C6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90" y="248610"/>
            <a:ext cx="3821549" cy="185139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4BE04E9-7944-FB41-CDCE-2556F5961862}"/>
              </a:ext>
            </a:extLst>
          </p:cNvPr>
          <p:cNvSpPr txBox="1">
            <a:spLocks/>
          </p:cNvSpPr>
          <p:nvPr/>
        </p:nvSpPr>
        <p:spPr>
          <a:xfrm>
            <a:off x="4587129" y="855379"/>
            <a:ext cx="7222081" cy="6463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Brockmann SemiBold" pitchFamily="50" charset="0"/>
                <a:ea typeface="+mj-ea"/>
                <a:cs typeface="+mj-cs"/>
              </a:defRPr>
            </a:lvl1pPr>
          </a:lstStyle>
          <a:p>
            <a:pPr algn="r"/>
            <a:r>
              <a:rPr lang="en-GB" sz="3200" dirty="0">
                <a:solidFill>
                  <a:srgbClr val="0E1647"/>
                </a:solidFill>
              </a:rPr>
              <a:t>2. Coast-R N+ &amp; </a:t>
            </a:r>
            <a:r>
              <a:rPr lang="en-GB" sz="3200" dirty="0" err="1">
                <a:solidFill>
                  <a:srgbClr val="0E1647"/>
                </a:solidFill>
              </a:rPr>
              <a:t>ReCCs</a:t>
            </a:r>
            <a:r>
              <a:rPr lang="en-GB" sz="3200" dirty="0">
                <a:solidFill>
                  <a:srgbClr val="0E1647"/>
                </a:solidFill>
              </a:rPr>
              <a:t> overview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2C9E039-EBF2-62A4-5143-8AF2E24089F5}"/>
              </a:ext>
            </a:extLst>
          </p:cNvPr>
          <p:cNvSpPr/>
          <p:nvPr/>
        </p:nvSpPr>
        <p:spPr>
          <a:xfrm>
            <a:off x="318335" y="4022693"/>
            <a:ext cx="5647036" cy="755708"/>
          </a:xfrm>
          <a:prstGeom prst="rect">
            <a:avLst/>
          </a:prstGeom>
          <a:solidFill>
            <a:srgbClr val="2A9D8F"/>
          </a:solidFill>
          <a:ln>
            <a:solidFill>
              <a:srgbClr val="2A9D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FBBFC9-6DE8-15DE-7A00-452A3A85099A}"/>
              </a:ext>
            </a:extLst>
          </p:cNvPr>
          <p:cNvSpPr txBox="1"/>
          <p:nvPr/>
        </p:nvSpPr>
        <p:spPr>
          <a:xfrm>
            <a:off x="476388" y="4043102"/>
            <a:ext cx="6231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>
                <a:solidFill>
                  <a:schemeClr val="bg1"/>
                </a:solidFill>
                <a:latin typeface="Brockmann SemiBold" pitchFamily="50" charset="0"/>
              </a:rPr>
              <a:t>ukcoastalresilience.org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59EF4F9-DA7F-567C-38D1-E1CFB4678629}"/>
              </a:ext>
            </a:extLst>
          </p:cNvPr>
          <p:cNvGrpSpPr/>
          <p:nvPr/>
        </p:nvGrpSpPr>
        <p:grpSpPr>
          <a:xfrm>
            <a:off x="8408679" y="5664979"/>
            <a:ext cx="3367762" cy="626620"/>
            <a:chOff x="8014922" y="5675865"/>
            <a:chExt cx="3761519" cy="62662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2DB55D0-9DD2-D571-E271-263D3480ED52}"/>
                </a:ext>
              </a:extLst>
            </p:cNvPr>
            <p:cNvSpPr/>
            <p:nvPr/>
          </p:nvSpPr>
          <p:spPr>
            <a:xfrm>
              <a:off x="8014922" y="5675865"/>
              <a:ext cx="3761519" cy="626620"/>
            </a:xfrm>
            <a:prstGeom prst="rect">
              <a:avLst/>
            </a:prstGeom>
            <a:solidFill>
              <a:srgbClr val="2A9D8F"/>
            </a:solidFill>
            <a:ln>
              <a:solidFill>
                <a:srgbClr val="2A9D8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BB7C3D6-FF20-1613-BF10-A8ECDA4EB247}"/>
                </a:ext>
              </a:extLst>
            </p:cNvPr>
            <p:cNvSpPr txBox="1"/>
            <p:nvPr/>
          </p:nvSpPr>
          <p:spPr>
            <a:xfrm>
              <a:off x="8014922" y="5697637"/>
              <a:ext cx="36087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2800">
                  <a:solidFill>
                    <a:schemeClr val="bg1"/>
                  </a:solidFill>
                  <a:latin typeface="Brockmann SemiBold" pitchFamily="50" charset="0"/>
                </a:rPr>
                <a:t>#CoastRNetwork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709648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A50C0F-36B7-06E4-CFC7-A481500CA1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34585-20A0-98E9-3B9A-3794AA0C6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>
                <a:solidFill>
                  <a:srgbClr val="002060"/>
                </a:solidFill>
              </a:rPr>
              <a:t>Limitations 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AA4F64-873D-9BF2-949E-52D1A0424B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490" y="1864554"/>
            <a:ext cx="10964309" cy="3798436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GB" b="1" dirty="0">
                <a:solidFill>
                  <a:srgbClr val="002060"/>
                </a:solidFill>
                <a:latin typeface="Brockmann" panose="020B0604020202020204" charset="0"/>
                <a:ea typeface="+mn-lt"/>
                <a:cs typeface="Arial" panose="020B0604020202020204"/>
              </a:rPr>
              <a:t>The following costs </a:t>
            </a:r>
            <a:r>
              <a:rPr lang="en-GB" b="1" u="sng" dirty="0">
                <a:solidFill>
                  <a:srgbClr val="002060"/>
                </a:solidFill>
                <a:latin typeface="Brockmann" panose="020B0604020202020204" charset="0"/>
                <a:ea typeface="+mn-lt"/>
                <a:cs typeface="Arial" panose="020B0604020202020204"/>
              </a:rPr>
              <a:t>may not in combination exceed 20% </a:t>
            </a:r>
            <a:r>
              <a:rPr lang="en-GB" b="1" dirty="0">
                <a:solidFill>
                  <a:srgbClr val="002060"/>
                </a:solidFill>
                <a:latin typeface="Brockmann" panose="020B0604020202020204" charset="0"/>
                <a:ea typeface="+mn-lt"/>
                <a:cs typeface="Arial" panose="020B0604020202020204"/>
              </a:rPr>
              <a:t>of the total grant figure requested : </a:t>
            </a:r>
          </a:p>
          <a:p>
            <a:pPr marL="0" indent="0">
              <a:buClr>
                <a:srgbClr val="2E2D62"/>
              </a:buClr>
              <a:buNone/>
            </a:pPr>
            <a:endParaRPr lang="en-GB" sz="1000" b="1" dirty="0">
              <a:solidFill>
                <a:srgbClr val="002060"/>
              </a:solidFill>
              <a:latin typeface="Brockmann" panose="020B0604020202020204" charset="0"/>
              <a:ea typeface="+mn-lt"/>
              <a:cs typeface="Arial" panose="020B0604020202020204"/>
            </a:endParaRPr>
          </a:p>
          <a:p>
            <a:pPr>
              <a:buClr>
                <a:srgbClr val="2E2D62"/>
              </a:buClr>
            </a:pPr>
            <a:r>
              <a:rPr lang="en-GB" sz="2600" dirty="0">
                <a:solidFill>
                  <a:srgbClr val="002060"/>
                </a:solidFill>
                <a:latin typeface="Brockmann" panose="020B0604020202020204" charset="0"/>
                <a:ea typeface="+mn-lt"/>
                <a:cs typeface="Arial" panose="020B0604020202020204"/>
              </a:rPr>
              <a:t>DA staffing costs which are </a:t>
            </a:r>
            <a:r>
              <a:rPr lang="en-GB" sz="2600" b="1" dirty="0">
                <a:solidFill>
                  <a:srgbClr val="002060"/>
                </a:solidFill>
                <a:latin typeface="Brockmann" panose="020B0604020202020204" charset="0"/>
                <a:ea typeface="+mn-lt"/>
                <a:cs typeface="Arial" panose="020B0604020202020204"/>
              </a:rPr>
              <a:t>not directly related to the employment (salary &amp; employer oncosts) of the ECR in question.</a:t>
            </a:r>
          </a:p>
          <a:p>
            <a:pPr marL="0" indent="0">
              <a:buClr>
                <a:srgbClr val="2E2D62"/>
              </a:buClr>
              <a:buNone/>
            </a:pPr>
            <a:endParaRPr lang="en-GB" sz="1200" b="1" dirty="0">
              <a:solidFill>
                <a:srgbClr val="002060"/>
              </a:solidFill>
              <a:latin typeface="Brockmann" panose="020B0604020202020204" charset="0"/>
              <a:ea typeface="+mn-lt"/>
              <a:cs typeface="Arial" panose="020B0604020202020204"/>
            </a:endParaRPr>
          </a:p>
          <a:p>
            <a:pPr>
              <a:buClr>
                <a:srgbClr val="2E2D62"/>
              </a:buClr>
            </a:pPr>
            <a:r>
              <a:rPr lang="en-GB" sz="2600" b="1" dirty="0">
                <a:solidFill>
                  <a:srgbClr val="002060"/>
                </a:solidFill>
                <a:latin typeface="Brockmann" panose="020B0604020202020204" charset="0"/>
                <a:ea typeface="+mn-lt"/>
                <a:cs typeface="Arial" panose="020B0604020202020204"/>
              </a:rPr>
              <a:t>DA overhead costs.</a:t>
            </a:r>
          </a:p>
          <a:p>
            <a:pPr>
              <a:buClr>
                <a:srgbClr val="2E2D62"/>
              </a:buClr>
            </a:pPr>
            <a:endParaRPr lang="en-GB" sz="1200" b="1" dirty="0">
              <a:solidFill>
                <a:srgbClr val="002060"/>
              </a:solidFill>
              <a:latin typeface="Brockmann" panose="020B0604020202020204" charset="0"/>
              <a:ea typeface="+mn-lt"/>
              <a:cs typeface="Arial" panose="020B0604020202020204"/>
            </a:endParaRPr>
          </a:p>
          <a:p>
            <a:pPr>
              <a:buClr>
                <a:srgbClr val="2E2D62"/>
              </a:buClr>
            </a:pPr>
            <a:r>
              <a:rPr lang="en-GB" sz="2600" b="1" dirty="0">
                <a:solidFill>
                  <a:srgbClr val="002060"/>
                </a:solidFill>
                <a:latin typeface="Brockmann" panose="020B0604020202020204" charset="0"/>
                <a:ea typeface="+mn-lt"/>
                <a:cs typeface="Arial" panose="020B0604020202020204"/>
              </a:rPr>
              <a:t>DA indirect costs.</a:t>
            </a:r>
          </a:p>
          <a:p>
            <a:pPr>
              <a:buClr>
                <a:srgbClr val="2E2D62"/>
              </a:buClr>
            </a:pPr>
            <a:endParaRPr lang="en-GB" sz="1100" b="1" dirty="0">
              <a:solidFill>
                <a:srgbClr val="002060"/>
              </a:solidFill>
              <a:latin typeface="Brockmann" panose="020B0604020202020204" charset="0"/>
              <a:ea typeface="+mn-lt"/>
              <a:cs typeface="Arial" panose="020B0604020202020204"/>
            </a:endParaRPr>
          </a:p>
          <a:p>
            <a:pPr marL="0" indent="0">
              <a:buClr>
                <a:srgbClr val="2E2D62"/>
              </a:buClr>
              <a:buNone/>
            </a:pPr>
            <a:r>
              <a:rPr lang="en-GB" sz="1900" b="1" dirty="0">
                <a:solidFill>
                  <a:srgbClr val="002060"/>
                </a:solidFill>
                <a:latin typeface="Brockmann" panose="020B0604020202020204" charset="0"/>
                <a:ea typeface="+mn-lt"/>
                <a:cs typeface="Arial" panose="020B0604020202020204"/>
              </a:rPr>
              <a:t>Note :</a:t>
            </a:r>
            <a:r>
              <a:rPr lang="en-GB" sz="1900" dirty="0">
                <a:solidFill>
                  <a:srgbClr val="002060"/>
                </a:solidFill>
                <a:latin typeface="Brockmann" panose="020B0604020202020204" charset="0"/>
                <a:ea typeface="+mn-lt"/>
                <a:cs typeface="Arial" panose="020B0604020202020204"/>
              </a:rPr>
              <a:t>There is </a:t>
            </a:r>
            <a:r>
              <a:rPr lang="en-GB" sz="1900" b="1" dirty="0">
                <a:solidFill>
                  <a:srgbClr val="002060"/>
                </a:solidFill>
                <a:latin typeface="Brockmann" panose="020B0604020202020204" charset="0"/>
                <a:ea typeface="+mn-lt"/>
                <a:cs typeface="Arial" panose="020B0604020202020204"/>
              </a:rPr>
              <a:t>no limitation on DA employment costs directly related to the </a:t>
            </a:r>
            <a:br>
              <a:rPr lang="en-GB" sz="1900" b="1" dirty="0">
                <a:solidFill>
                  <a:srgbClr val="002060"/>
                </a:solidFill>
                <a:latin typeface="Brockmann" panose="020B0604020202020204" charset="0"/>
                <a:ea typeface="+mn-lt"/>
                <a:cs typeface="Arial" panose="020B0604020202020204"/>
              </a:rPr>
            </a:br>
            <a:r>
              <a:rPr lang="en-GB" sz="1900" b="1" dirty="0">
                <a:solidFill>
                  <a:srgbClr val="002060"/>
                </a:solidFill>
                <a:latin typeface="Brockmann" panose="020B0604020202020204" charset="0"/>
                <a:ea typeface="+mn-lt"/>
                <a:cs typeface="Arial" panose="020B0604020202020204"/>
              </a:rPr>
              <a:t>ECR themselves, </a:t>
            </a:r>
            <a:r>
              <a:rPr lang="en-GB" sz="1900" dirty="0">
                <a:solidFill>
                  <a:srgbClr val="002060"/>
                </a:solidFill>
                <a:latin typeface="Brockmann" panose="020B0604020202020204" charset="0"/>
                <a:ea typeface="+mn-lt"/>
                <a:cs typeface="Arial" panose="020B0604020202020204"/>
              </a:rPr>
              <a:t>(</a:t>
            </a:r>
            <a:r>
              <a:rPr lang="en-GB" sz="1900" dirty="0" err="1">
                <a:solidFill>
                  <a:srgbClr val="002060"/>
                </a:solidFill>
                <a:latin typeface="Brockmann" panose="020B0604020202020204" charset="0"/>
                <a:ea typeface="+mn-lt"/>
                <a:cs typeface="Arial" panose="020B0604020202020204"/>
              </a:rPr>
              <a:t>ie</a:t>
            </a:r>
            <a:r>
              <a:rPr lang="en-GB" sz="1900" dirty="0">
                <a:solidFill>
                  <a:srgbClr val="002060"/>
                </a:solidFill>
                <a:latin typeface="Brockmann" panose="020B0604020202020204" charset="0"/>
                <a:ea typeface="+mn-lt"/>
                <a:cs typeface="Arial" panose="020B0604020202020204"/>
              </a:rPr>
              <a:t>. where the ECR is classed as a DA staffing cost).</a:t>
            </a:r>
            <a:endParaRPr lang="en-GB" sz="1900" dirty="0">
              <a:solidFill>
                <a:srgbClr val="002060"/>
              </a:solidFill>
              <a:latin typeface="Brockmann" panose="020B0604020202020204" charset="0"/>
            </a:endParaRPr>
          </a:p>
          <a:p>
            <a:pPr marL="457200" lvl="1" indent="0">
              <a:buClr>
                <a:srgbClr val="2E2D62"/>
              </a:buClr>
              <a:buNone/>
            </a:pPr>
            <a:endParaRPr lang="en-GB" sz="2000" dirty="0">
              <a:latin typeface="Brockmann" panose="020B0604020202020204" charset="0"/>
            </a:endParaRPr>
          </a:p>
          <a:p>
            <a:pPr lvl="1">
              <a:buClr>
                <a:srgbClr val="2E2D62"/>
              </a:buClr>
            </a:pPr>
            <a:endParaRPr lang="en-GB" sz="1300" dirty="0">
              <a:latin typeface="Brockmann" panose="020B060402020202020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 dirty="0">
              <a:latin typeface="Brockmann" panose="020B0604020202020204" charset="0"/>
              <a:ea typeface="+mn-lt"/>
              <a:cs typeface="Arial" panose="020B0604020202020204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 dirty="0">
              <a:latin typeface="Brockmann" panose="020B0604020202020204" charset="0"/>
              <a:ea typeface="+mn-lt"/>
              <a:cs typeface="Arial" panose="020B0604020202020204"/>
            </a:endParaRP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99013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0DF641-F135-D789-0AFD-7EE2B0BB72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64C7A-53BF-E9BA-9710-D6723D2BE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>
                <a:solidFill>
                  <a:srgbClr val="002060"/>
                </a:solidFill>
              </a:rPr>
              <a:t>Limitations : Examples 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20AC4F-4AA4-9223-3105-FAD3D3D814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491" y="1690689"/>
            <a:ext cx="10964309" cy="3798436"/>
          </a:xfrm>
        </p:spPr>
        <p:txBody>
          <a:bodyPr>
            <a:normAutofit/>
          </a:bodyPr>
          <a:lstStyle/>
          <a:p>
            <a:pPr marL="0" indent="0">
              <a:buClr>
                <a:srgbClr val="2E2D62"/>
              </a:buClr>
              <a:buNone/>
            </a:pPr>
            <a:endParaRPr lang="en-GB" sz="1000" b="1" dirty="0">
              <a:solidFill>
                <a:srgbClr val="002060"/>
              </a:solidFill>
              <a:latin typeface="Brockmann" panose="020B0604020202020204" charset="0"/>
              <a:ea typeface="+mn-lt"/>
              <a:cs typeface="Arial" panose="020B0604020202020204"/>
            </a:endParaRPr>
          </a:p>
          <a:p>
            <a:pPr marL="85725" lvl="1" indent="0">
              <a:buClr>
                <a:srgbClr val="2E2D62"/>
              </a:buClr>
              <a:buNone/>
            </a:pPr>
            <a:r>
              <a:rPr lang="en-GB" sz="2000" b="1" u="sng" dirty="0">
                <a:solidFill>
                  <a:srgbClr val="002060"/>
                </a:solidFill>
                <a:latin typeface="Brockmann" panose="020B0604020202020204" charset="0"/>
              </a:rPr>
              <a:t>Example 1 : Smaller Funds Application</a:t>
            </a:r>
          </a:p>
          <a:p>
            <a:pPr marL="85725" lvl="1" indent="0">
              <a:buClr>
                <a:srgbClr val="2E2D62"/>
              </a:buClr>
              <a:buNone/>
            </a:pPr>
            <a:r>
              <a:rPr lang="en-GB" sz="2000" b="1" dirty="0">
                <a:solidFill>
                  <a:srgbClr val="002060"/>
                </a:solidFill>
                <a:latin typeface="Brockmann" panose="020B0604020202020204" charset="0"/>
              </a:rPr>
              <a:t>Total budget </a:t>
            </a:r>
            <a:r>
              <a:rPr lang="en-GB" sz="2000" dirty="0">
                <a:solidFill>
                  <a:srgbClr val="002060"/>
                </a:solidFill>
                <a:latin typeface="Brockmann" panose="020B0604020202020204" charset="0"/>
              </a:rPr>
              <a:t>(at 100% FEC) :     </a:t>
            </a:r>
            <a:r>
              <a:rPr lang="en-GB" sz="2000" b="1" dirty="0">
                <a:solidFill>
                  <a:srgbClr val="002060"/>
                </a:solidFill>
                <a:latin typeface="Brockmann" panose="020B0604020202020204" charset="0"/>
              </a:rPr>
              <a:t>£6250</a:t>
            </a:r>
          </a:p>
          <a:p>
            <a:pPr marL="85725" lvl="1" indent="0">
              <a:buClr>
                <a:srgbClr val="2E2D62"/>
              </a:buClr>
              <a:buNone/>
            </a:pPr>
            <a:r>
              <a:rPr lang="en-GB" sz="2000" b="1" dirty="0">
                <a:solidFill>
                  <a:srgbClr val="002060"/>
                </a:solidFill>
                <a:latin typeface="Brockmann" panose="020B0604020202020204" charset="0"/>
              </a:rPr>
              <a:t>Amount of grant awarded by the Small Grants Fund </a:t>
            </a:r>
            <a:r>
              <a:rPr lang="en-GB" sz="2000" dirty="0">
                <a:solidFill>
                  <a:srgbClr val="002060"/>
                </a:solidFill>
                <a:latin typeface="Brockmann" panose="020B0604020202020204" charset="0"/>
              </a:rPr>
              <a:t>(at 80% FEC)</a:t>
            </a:r>
            <a:r>
              <a:rPr lang="en-GB" sz="2000" b="1" dirty="0">
                <a:solidFill>
                  <a:srgbClr val="002060"/>
                </a:solidFill>
                <a:latin typeface="Brockmann" panose="020B0604020202020204" charset="0"/>
              </a:rPr>
              <a:t>:  £5000</a:t>
            </a:r>
          </a:p>
          <a:p>
            <a:pPr marL="85725" lvl="1" indent="0">
              <a:buClr>
                <a:srgbClr val="2E2D62"/>
              </a:buClr>
              <a:buNone/>
            </a:pPr>
            <a:r>
              <a:rPr lang="en-GB" sz="2000" b="1" dirty="0">
                <a:solidFill>
                  <a:srgbClr val="002060"/>
                </a:solidFill>
                <a:latin typeface="Brockmann" panose="020B0604020202020204" charset="0"/>
              </a:rPr>
              <a:t>Maximum grant awarded for Other DA &amp; </a:t>
            </a:r>
            <a:r>
              <a:rPr lang="en-GB" sz="2000" b="1" dirty="0" err="1">
                <a:solidFill>
                  <a:srgbClr val="002060"/>
                </a:solidFill>
                <a:latin typeface="Brockmann" panose="020B0604020202020204" charset="0"/>
              </a:rPr>
              <a:t>Indirects</a:t>
            </a:r>
            <a:r>
              <a:rPr lang="en-GB" sz="2000" b="1" dirty="0">
                <a:solidFill>
                  <a:srgbClr val="002060"/>
                </a:solidFill>
                <a:latin typeface="Brockmann" panose="020B0604020202020204" charset="0"/>
              </a:rPr>
              <a:t> :      £1000 </a:t>
            </a:r>
            <a:r>
              <a:rPr lang="en-GB" sz="2000" dirty="0">
                <a:solidFill>
                  <a:srgbClr val="002060"/>
                </a:solidFill>
                <a:latin typeface="Brockmann" panose="020B0604020202020204" charset="0"/>
              </a:rPr>
              <a:t>(20% of £5000 grant award).</a:t>
            </a:r>
            <a:endParaRPr lang="en-GB" sz="1300" dirty="0">
              <a:latin typeface="Brockmann" panose="020B0604020202020204" charset="0"/>
            </a:endParaRPr>
          </a:p>
          <a:p>
            <a:pPr marL="85725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GB" sz="2000" b="1" u="sng" dirty="0">
              <a:solidFill>
                <a:srgbClr val="002060"/>
              </a:solidFill>
              <a:latin typeface="Brockmann" panose="020B0604020202020204" charset="0"/>
              <a:ea typeface="+mn-lt"/>
              <a:cs typeface="Arial" panose="020B0604020202020204"/>
            </a:endParaRPr>
          </a:p>
          <a:p>
            <a:pPr marL="85725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GB" sz="2000" b="1" u="sng" dirty="0">
                <a:solidFill>
                  <a:srgbClr val="002060"/>
                </a:solidFill>
                <a:latin typeface="Brockmann" panose="020B0604020202020204" charset="0"/>
                <a:ea typeface="+mn-lt"/>
                <a:cs typeface="Arial" panose="020B0604020202020204"/>
              </a:rPr>
              <a:t>Example 2 : Larger Funds Application</a:t>
            </a:r>
          </a:p>
          <a:p>
            <a:pPr marL="85725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GB" sz="2000" b="1" dirty="0">
                <a:solidFill>
                  <a:srgbClr val="002060"/>
                </a:solidFill>
                <a:latin typeface="Brockmann" panose="020B0604020202020204" charset="0"/>
                <a:ea typeface="+mn-lt"/>
                <a:cs typeface="Arial" panose="020B0604020202020204"/>
              </a:rPr>
              <a:t>Total budget </a:t>
            </a:r>
            <a:r>
              <a:rPr lang="en-GB" sz="2000" dirty="0">
                <a:solidFill>
                  <a:srgbClr val="002060"/>
                </a:solidFill>
                <a:latin typeface="Brockmann" panose="020B0604020202020204" charset="0"/>
                <a:ea typeface="+mn-lt"/>
                <a:cs typeface="Arial" panose="020B0604020202020204"/>
              </a:rPr>
              <a:t>(at 100% FEC) :      </a:t>
            </a:r>
            <a:r>
              <a:rPr lang="en-GB" sz="2000" b="1" dirty="0">
                <a:solidFill>
                  <a:srgbClr val="002060"/>
                </a:solidFill>
                <a:latin typeface="Brockmann" panose="020B0604020202020204" charset="0"/>
                <a:ea typeface="+mn-lt"/>
                <a:cs typeface="Arial" panose="020B0604020202020204"/>
              </a:rPr>
              <a:t>£31,250</a:t>
            </a:r>
          </a:p>
          <a:p>
            <a:pPr marL="85725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GB" sz="2000" b="1" dirty="0">
                <a:solidFill>
                  <a:srgbClr val="002060"/>
                </a:solidFill>
                <a:latin typeface="Brockmann" panose="020B0604020202020204" charset="0"/>
                <a:ea typeface="+mn-lt"/>
                <a:cs typeface="Arial" panose="020B0604020202020204"/>
              </a:rPr>
              <a:t>Amount of grant awarded by the Small Grants Fund </a:t>
            </a:r>
            <a:r>
              <a:rPr lang="en-GB" sz="2000" dirty="0">
                <a:solidFill>
                  <a:srgbClr val="002060"/>
                </a:solidFill>
                <a:latin typeface="Brockmann" panose="020B0604020202020204" charset="0"/>
                <a:ea typeface="+mn-lt"/>
                <a:cs typeface="Arial" panose="020B0604020202020204"/>
              </a:rPr>
              <a:t>(at 80% FEC): </a:t>
            </a:r>
            <a:r>
              <a:rPr lang="en-GB" sz="2000" b="1" dirty="0">
                <a:solidFill>
                  <a:srgbClr val="002060"/>
                </a:solidFill>
                <a:latin typeface="Brockmann" panose="020B0604020202020204" charset="0"/>
                <a:ea typeface="+mn-lt"/>
                <a:cs typeface="Arial" panose="020B0604020202020204"/>
              </a:rPr>
              <a:t>£25,000</a:t>
            </a:r>
          </a:p>
          <a:p>
            <a:pPr marL="85725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GB" sz="2000" b="1" dirty="0">
                <a:solidFill>
                  <a:srgbClr val="002060"/>
                </a:solidFill>
                <a:latin typeface="Brockmann" panose="020B0604020202020204" charset="0"/>
                <a:ea typeface="+mn-lt"/>
                <a:cs typeface="Arial" panose="020B0604020202020204"/>
              </a:rPr>
              <a:t>Maximum grant awarded for Other DA and </a:t>
            </a:r>
            <a:r>
              <a:rPr lang="en-GB" sz="2000" b="1" dirty="0" err="1">
                <a:solidFill>
                  <a:srgbClr val="002060"/>
                </a:solidFill>
                <a:latin typeface="Brockmann" panose="020B0604020202020204" charset="0"/>
                <a:ea typeface="+mn-lt"/>
                <a:cs typeface="Arial" panose="020B0604020202020204"/>
              </a:rPr>
              <a:t>Indirects</a:t>
            </a:r>
            <a:r>
              <a:rPr lang="en-GB" sz="2000" b="1" dirty="0">
                <a:solidFill>
                  <a:srgbClr val="002060"/>
                </a:solidFill>
                <a:latin typeface="Brockmann" panose="020B0604020202020204" charset="0"/>
                <a:ea typeface="+mn-lt"/>
                <a:cs typeface="Arial" panose="020B0604020202020204"/>
              </a:rPr>
              <a:t> :  £5000  </a:t>
            </a:r>
            <a:br>
              <a:rPr lang="en-GB" sz="2000" b="1" dirty="0">
                <a:solidFill>
                  <a:srgbClr val="002060"/>
                </a:solidFill>
                <a:latin typeface="Brockmann" panose="020B0604020202020204" charset="0"/>
                <a:ea typeface="+mn-lt"/>
                <a:cs typeface="Arial" panose="020B0604020202020204"/>
              </a:rPr>
            </a:br>
            <a:r>
              <a:rPr lang="en-GB" sz="2000" dirty="0">
                <a:solidFill>
                  <a:srgbClr val="002060"/>
                </a:solidFill>
                <a:latin typeface="Brockmann" panose="020B0604020202020204" charset="0"/>
                <a:ea typeface="+mn-lt"/>
                <a:cs typeface="Arial" panose="020B0604020202020204"/>
              </a:rPr>
              <a:t>(20% of £25,000 grant award).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 dirty="0">
              <a:latin typeface="Brockmann" panose="020B0604020202020204" charset="0"/>
              <a:ea typeface="+mn-lt"/>
              <a:cs typeface="Arial" panose="020B0604020202020204"/>
            </a:endParaRP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40157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4BDFA3-4076-637F-5827-756205ECCA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95602-E862-92BB-FA73-9B8CB1AAA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>
                <a:solidFill>
                  <a:srgbClr val="002060"/>
                </a:solidFill>
              </a:rPr>
              <a:t>Mandatory Deliverables: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F7CFF3-AFB9-4BDC-3327-8B918AC52F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491" y="1690689"/>
            <a:ext cx="10964309" cy="3798436"/>
          </a:xfrm>
        </p:spPr>
        <p:txBody>
          <a:bodyPr>
            <a:normAutofit/>
          </a:bodyPr>
          <a:lstStyle/>
          <a:p>
            <a:pPr marL="457200" lvl="1" indent="0">
              <a:buClr>
                <a:srgbClr val="2E2D62"/>
              </a:buClr>
              <a:buNone/>
            </a:pPr>
            <a:endParaRPr lang="en-GB" sz="1000" b="1" dirty="0">
              <a:solidFill>
                <a:srgbClr val="002060"/>
              </a:solidFill>
              <a:latin typeface="Brockmann" panose="020B0604020202020204" charset="0"/>
              <a:ea typeface="+mn-lt"/>
              <a:cs typeface="Arial" panose="020B0604020202020204"/>
            </a:endParaRPr>
          </a:p>
          <a:p>
            <a:pPr marL="457200" lvl="1" indent="0">
              <a:buClr>
                <a:srgbClr val="2E2D62"/>
              </a:buClr>
              <a:buNone/>
            </a:pPr>
            <a:r>
              <a:rPr lang="en-GB" sz="2800" b="1" dirty="0">
                <a:solidFill>
                  <a:srgbClr val="002060"/>
                </a:solidFill>
                <a:latin typeface="Brockmann" panose="020B0604020202020204" charset="0"/>
              </a:rPr>
              <a:t>All projects </a:t>
            </a:r>
            <a:r>
              <a:rPr lang="en-GB" sz="2800" b="1" u="sng" dirty="0">
                <a:solidFill>
                  <a:srgbClr val="002060"/>
                </a:solidFill>
                <a:latin typeface="Brockmann" panose="020B0604020202020204" charset="0"/>
              </a:rPr>
              <a:t>must</a:t>
            </a:r>
            <a:r>
              <a:rPr lang="en-GB" sz="2800" b="1" dirty="0">
                <a:solidFill>
                  <a:srgbClr val="002060"/>
                </a:solidFill>
                <a:latin typeface="Brockmann" panose="020B0604020202020204" charset="0"/>
              </a:rPr>
              <a:t> :</a:t>
            </a:r>
          </a:p>
          <a:p>
            <a:pPr marL="457200" lvl="1" indent="0">
              <a:buClr>
                <a:srgbClr val="2E2D62"/>
              </a:buClr>
              <a:buNone/>
            </a:pPr>
            <a:endParaRPr lang="en-GB" b="1" dirty="0">
              <a:solidFill>
                <a:srgbClr val="002060"/>
              </a:solidFill>
              <a:latin typeface="Brockmann" panose="020B0604020202020204" charset="0"/>
            </a:endParaRPr>
          </a:p>
          <a:p>
            <a:pPr lvl="1">
              <a:buClr>
                <a:srgbClr val="2E2D62"/>
              </a:buClr>
            </a:pPr>
            <a:r>
              <a:rPr lang="en-GB" sz="2800" dirty="0">
                <a:solidFill>
                  <a:srgbClr val="002060"/>
                </a:solidFill>
                <a:latin typeface="Brockmann" panose="020B0604020202020204" charset="0"/>
              </a:rPr>
              <a:t>Contribute to a Coast-R Network </a:t>
            </a:r>
            <a:r>
              <a:rPr lang="en-GB" sz="2800" b="1" dirty="0">
                <a:solidFill>
                  <a:srgbClr val="002060"/>
                </a:solidFill>
                <a:latin typeface="Brockmann" panose="020B0604020202020204" charset="0"/>
              </a:rPr>
              <a:t>webinar</a:t>
            </a:r>
            <a:r>
              <a:rPr lang="en-GB" sz="2800" dirty="0">
                <a:solidFill>
                  <a:srgbClr val="002060"/>
                </a:solidFill>
                <a:latin typeface="Brockmann" panose="020B0604020202020204" charset="0"/>
              </a:rPr>
              <a:t> (held monthly);</a:t>
            </a:r>
          </a:p>
          <a:p>
            <a:pPr lvl="1">
              <a:buClr>
                <a:srgbClr val="2E2D62"/>
              </a:buClr>
            </a:pPr>
            <a:endParaRPr lang="en-GB" sz="1000" dirty="0">
              <a:solidFill>
                <a:srgbClr val="002060"/>
              </a:solidFill>
              <a:latin typeface="Brockmann" panose="020B0604020202020204" charset="0"/>
            </a:endParaRPr>
          </a:p>
          <a:p>
            <a:pPr lvl="1">
              <a:buClr>
                <a:srgbClr val="2E2D62"/>
              </a:buClr>
            </a:pPr>
            <a:r>
              <a:rPr lang="en-GB" sz="2800" dirty="0">
                <a:solidFill>
                  <a:srgbClr val="002060"/>
                </a:solidFill>
                <a:latin typeface="Brockmann" panose="020B0604020202020204" charset="0"/>
              </a:rPr>
              <a:t>Contribute to a </a:t>
            </a:r>
            <a:r>
              <a:rPr lang="en-GB" sz="2800" b="1" dirty="0">
                <a:solidFill>
                  <a:srgbClr val="002060"/>
                </a:solidFill>
                <a:latin typeface="Brockmann" panose="020B0604020202020204" charset="0"/>
              </a:rPr>
              <a:t>blog</a:t>
            </a:r>
            <a:r>
              <a:rPr lang="en-GB" sz="2800" dirty="0">
                <a:solidFill>
                  <a:srgbClr val="002060"/>
                </a:solidFill>
                <a:latin typeface="Brockmann" panose="020B0604020202020204" charset="0"/>
              </a:rPr>
              <a:t> for the Coast-R newsletter and website;</a:t>
            </a:r>
          </a:p>
          <a:p>
            <a:pPr lvl="1">
              <a:buClr>
                <a:srgbClr val="2E2D62"/>
              </a:buClr>
            </a:pPr>
            <a:endParaRPr lang="en-GB" sz="1000" dirty="0">
              <a:solidFill>
                <a:srgbClr val="002060"/>
              </a:solidFill>
              <a:latin typeface="Brockmann" panose="020B0604020202020204" charset="0"/>
            </a:endParaRPr>
          </a:p>
          <a:p>
            <a:pPr lvl="1">
              <a:buClr>
                <a:srgbClr val="2E2D62"/>
              </a:buClr>
            </a:pPr>
            <a:r>
              <a:rPr lang="en-GB" sz="2800" b="1" dirty="0">
                <a:solidFill>
                  <a:srgbClr val="002060"/>
                </a:solidFill>
                <a:latin typeface="Brockmann" panose="020B0604020202020204" charset="0"/>
              </a:rPr>
              <a:t>Progress report(s) : </a:t>
            </a:r>
            <a:r>
              <a:rPr lang="en-GB" sz="2800" dirty="0">
                <a:solidFill>
                  <a:srgbClr val="002060"/>
                </a:solidFill>
                <a:latin typeface="Brockmann" panose="020B0604020202020204" charset="0"/>
              </a:rPr>
              <a:t>Quarterly (for Larger Funds)</a:t>
            </a:r>
            <a:br>
              <a:rPr lang="en-GB" sz="2800" dirty="0">
                <a:solidFill>
                  <a:srgbClr val="002060"/>
                </a:solidFill>
                <a:latin typeface="Brockmann" panose="020B0604020202020204" charset="0"/>
              </a:rPr>
            </a:br>
            <a:r>
              <a:rPr lang="en-GB" sz="2800" dirty="0">
                <a:solidFill>
                  <a:srgbClr val="002060"/>
                </a:solidFill>
                <a:latin typeface="Brockmann" panose="020B0604020202020204" charset="0"/>
              </a:rPr>
              <a:t> and Final (Starter Funds).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 b="1" dirty="0">
              <a:solidFill>
                <a:srgbClr val="002060"/>
              </a:solidFill>
              <a:latin typeface="Brockmann" panose="020B0604020202020204" charset="0"/>
              <a:ea typeface="+mn-lt"/>
              <a:cs typeface="Arial" panose="020B0604020202020204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 dirty="0">
              <a:latin typeface="Brockmann" panose="020B0604020202020204" charset="0"/>
              <a:ea typeface="+mn-lt"/>
              <a:cs typeface="Arial" panose="020B0604020202020204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 dirty="0">
              <a:latin typeface="Brockmann" panose="020B0604020202020204" charset="0"/>
              <a:ea typeface="+mn-lt"/>
              <a:cs typeface="Arial" panose="020B0604020202020204"/>
            </a:endParaRP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89720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C96F86-32EC-8801-6D73-A70B267E14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202A6-B37E-9471-FB9D-2DDA2A041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>
                <a:solidFill>
                  <a:srgbClr val="002060"/>
                </a:solidFill>
              </a:rPr>
              <a:t>Other Outputs - 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2F6BB9-2CC8-218F-94B5-68F9C9919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491" y="1690689"/>
            <a:ext cx="10964309" cy="3798436"/>
          </a:xfrm>
        </p:spPr>
        <p:txBody>
          <a:bodyPr>
            <a:normAutofit/>
          </a:bodyPr>
          <a:lstStyle/>
          <a:p>
            <a:pPr marL="457200" lvl="1" indent="0">
              <a:buClr>
                <a:srgbClr val="2E2D62"/>
              </a:buClr>
              <a:buNone/>
            </a:pPr>
            <a:endParaRPr lang="en-GB" sz="1000" b="1">
              <a:solidFill>
                <a:srgbClr val="002060"/>
              </a:solidFill>
              <a:latin typeface="Brockmann" panose="020B0604020202020204" charset="0"/>
              <a:ea typeface="+mn-lt"/>
              <a:cs typeface="Arial" panose="020B0604020202020204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GB" b="1">
                <a:solidFill>
                  <a:srgbClr val="002060"/>
                </a:solidFill>
                <a:latin typeface="Brockmann" panose="020B0604020202020204" charset="0"/>
              </a:rPr>
              <a:t>Toolkits and ‘How to’ guides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 sz="800" b="1">
              <a:solidFill>
                <a:srgbClr val="002060"/>
              </a:solidFill>
              <a:latin typeface="Brockmann" panose="020B060402020202020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GB" b="1">
                <a:solidFill>
                  <a:srgbClr val="002060"/>
                </a:solidFill>
                <a:latin typeface="Brockmann" panose="020B0604020202020204" charset="0"/>
                <a:ea typeface="+mn-lt"/>
                <a:cs typeface="Arial" panose="020B0604020202020204"/>
              </a:rPr>
              <a:t>Case studies and web resources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 sz="800" b="1">
              <a:solidFill>
                <a:srgbClr val="002060"/>
              </a:solidFill>
              <a:latin typeface="Brockmann" panose="020B0604020202020204" charset="0"/>
              <a:ea typeface="+mn-lt"/>
              <a:cs typeface="Arial" panose="020B0604020202020204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GB" b="1">
                <a:solidFill>
                  <a:srgbClr val="002060"/>
                </a:solidFill>
                <a:latin typeface="Brockmann" panose="020B0604020202020204" charset="0"/>
                <a:ea typeface="+mn-lt"/>
                <a:cs typeface="Arial" panose="020B0604020202020204"/>
              </a:rPr>
              <a:t>Training resources which can be adopted and used by others 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 sz="800" b="1">
              <a:solidFill>
                <a:srgbClr val="002060"/>
              </a:solidFill>
              <a:latin typeface="Brockmann" panose="020B0604020202020204" charset="0"/>
              <a:ea typeface="+mn-lt"/>
              <a:cs typeface="Arial" panose="020B0604020202020204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GB" b="1">
                <a:solidFill>
                  <a:srgbClr val="002060"/>
                </a:solidFill>
                <a:latin typeface="Brockmann" panose="020B0604020202020204" charset="0"/>
                <a:ea typeface="+mn-lt"/>
                <a:cs typeface="Arial" panose="020B0604020202020204"/>
              </a:rPr>
              <a:t>Policy outputs, including briefs and foresight documents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 sz="800" b="1">
              <a:solidFill>
                <a:srgbClr val="002060"/>
              </a:solidFill>
              <a:latin typeface="Brockmann" panose="020B0604020202020204" charset="0"/>
              <a:ea typeface="+mn-lt"/>
              <a:cs typeface="Arial" panose="020B0604020202020204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GB" b="1">
                <a:solidFill>
                  <a:srgbClr val="002060"/>
                </a:solidFill>
                <a:latin typeface="Brockmann" panose="020B0604020202020204" charset="0"/>
                <a:ea typeface="+mn-lt"/>
                <a:cs typeface="Arial" panose="020B0604020202020204"/>
              </a:rPr>
              <a:t>Academic publications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 sz="800" b="1">
              <a:solidFill>
                <a:srgbClr val="002060"/>
              </a:solidFill>
              <a:latin typeface="Brockmann" panose="020B0604020202020204" charset="0"/>
              <a:ea typeface="+mn-lt"/>
              <a:cs typeface="Arial" panose="020B0604020202020204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GB" b="1">
                <a:solidFill>
                  <a:srgbClr val="002060"/>
                </a:solidFill>
                <a:latin typeface="Brockmann" panose="020B0604020202020204" charset="0"/>
                <a:ea typeface="+mn-lt"/>
                <a:cs typeface="Arial" panose="020B0604020202020204"/>
              </a:rPr>
              <a:t>Practitioner-focused publications/reports.</a:t>
            </a:r>
            <a:endParaRPr lang="en-GB">
              <a:latin typeface="Brockmann" panose="020B0604020202020204" charset="0"/>
              <a:ea typeface="+mn-lt"/>
              <a:cs typeface="Arial" panose="020B0604020202020204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>
              <a:latin typeface="Brockmann" panose="020B0604020202020204" charset="0"/>
              <a:ea typeface="+mn-lt"/>
              <a:cs typeface="Arial" panose="020B0604020202020204"/>
            </a:endParaRPr>
          </a:p>
          <a:p>
            <a:pPr marL="0" indent="0"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27387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D7A43A-F796-E886-B7F7-415F367D17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06F68-7A82-E24D-5996-C8BBFEFF1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>
                <a:solidFill>
                  <a:srgbClr val="002060"/>
                </a:solidFill>
              </a:rPr>
              <a:t>Submission Process &amp; Timeline 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D5104B-3CA9-50CC-D51D-54D06A690F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869" y="1694244"/>
            <a:ext cx="10964309" cy="3798436"/>
          </a:xfrm>
        </p:spPr>
        <p:txBody>
          <a:bodyPr>
            <a:normAutofit fontScale="92500" lnSpcReduction="20000"/>
          </a:bodyPr>
          <a:lstStyle/>
          <a:p>
            <a:pPr lvl="1">
              <a:lnSpc>
                <a:spcPct val="150000"/>
              </a:lnSpc>
              <a:buClr>
                <a:srgbClr val="2E2D62"/>
              </a:buClr>
            </a:pPr>
            <a:r>
              <a:rPr lang="en-GB" sz="1800" dirty="0">
                <a:solidFill>
                  <a:srgbClr val="002060"/>
                </a:solidFill>
                <a:latin typeface="Brockmann" panose="020B0604020202020204" charset="0"/>
              </a:rPr>
              <a:t>Submit applications to </a:t>
            </a:r>
            <a:r>
              <a:rPr lang="en-GB" sz="1800" dirty="0">
                <a:solidFill>
                  <a:srgbClr val="002060"/>
                </a:solidFill>
                <a:latin typeface="Brockmann" panose="020B060402020202020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CoastR@hull.ac.uk</a:t>
            </a:r>
            <a:r>
              <a:rPr lang="en-GB" sz="1800" dirty="0">
                <a:solidFill>
                  <a:srgbClr val="002060"/>
                </a:solidFill>
                <a:latin typeface="Brockmann" panose="020B0604020202020204" charset="0"/>
              </a:rPr>
              <a:t> : By </a:t>
            </a:r>
            <a:r>
              <a:rPr lang="en-GB" sz="1800" b="1" dirty="0">
                <a:solidFill>
                  <a:srgbClr val="002060"/>
                </a:solidFill>
                <a:latin typeface="Brockmann" panose="020B0604020202020204" charset="0"/>
              </a:rPr>
              <a:t>4pm, Friday 31</a:t>
            </a:r>
            <a:r>
              <a:rPr lang="en-GB" sz="1800" b="1" baseline="30000" dirty="0">
                <a:solidFill>
                  <a:srgbClr val="002060"/>
                </a:solidFill>
                <a:latin typeface="Brockmann" panose="020B0604020202020204" charset="0"/>
              </a:rPr>
              <a:t>st</a:t>
            </a:r>
            <a:r>
              <a:rPr lang="en-GB" sz="1800" b="1" dirty="0">
                <a:solidFill>
                  <a:srgbClr val="002060"/>
                </a:solidFill>
                <a:latin typeface="Brockmann" panose="020B0604020202020204" charset="0"/>
              </a:rPr>
              <a:t> October</a:t>
            </a:r>
            <a:r>
              <a:rPr lang="en-GB" sz="1800" dirty="0">
                <a:solidFill>
                  <a:srgbClr val="002060"/>
                </a:solidFill>
                <a:latin typeface="Brockmann" panose="020B0604020202020204" charset="0"/>
              </a:rPr>
              <a:t>.</a:t>
            </a:r>
          </a:p>
          <a:p>
            <a:pPr lvl="1">
              <a:lnSpc>
                <a:spcPct val="150000"/>
              </a:lnSpc>
              <a:buClr>
                <a:srgbClr val="2E2D62"/>
              </a:buClr>
            </a:pPr>
            <a:r>
              <a:rPr lang="en-GB" sz="1800" dirty="0">
                <a:solidFill>
                  <a:srgbClr val="002060"/>
                </a:solidFill>
                <a:latin typeface="Brockmann" panose="020B0604020202020204" charset="0"/>
              </a:rPr>
              <a:t>Reviewing process : 1</a:t>
            </a:r>
            <a:r>
              <a:rPr lang="en-GB" sz="1800" baseline="30000" dirty="0">
                <a:solidFill>
                  <a:srgbClr val="002060"/>
                </a:solidFill>
                <a:latin typeface="Brockmann" panose="020B0604020202020204" charset="0"/>
              </a:rPr>
              <a:t>st</a:t>
            </a:r>
            <a:r>
              <a:rPr lang="en-GB" sz="1800" dirty="0">
                <a:solidFill>
                  <a:srgbClr val="002060"/>
                </a:solidFill>
                <a:latin typeface="Brockmann" panose="020B0604020202020204" charset="0"/>
              </a:rPr>
              <a:t> – 21</a:t>
            </a:r>
            <a:r>
              <a:rPr lang="en-GB" sz="1800" baseline="30000" dirty="0">
                <a:solidFill>
                  <a:srgbClr val="002060"/>
                </a:solidFill>
                <a:latin typeface="Brockmann" panose="020B0604020202020204" charset="0"/>
              </a:rPr>
              <a:t>st</a:t>
            </a:r>
            <a:r>
              <a:rPr lang="en-GB" sz="1800" dirty="0">
                <a:solidFill>
                  <a:srgbClr val="002060"/>
                </a:solidFill>
                <a:latin typeface="Brockmann" panose="020B0604020202020204" charset="0"/>
              </a:rPr>
              <a:t> November.</a:t>
            </a:r>
          </a:p>
          <a:p>
            <a:pPr lvl="1">
              <a:lnSpc>
                <a:spcPct val="150000"/>
              </a:lnSpc>
              <a:buClr>
                <a:srgbClr val="2E2D62"/>
              </a:buClr>
            </a:pPr>
            <a:r>
              <a:rPr lang="en-GB" sz="1800" dirty="0">
                <a:solidFill>
                  <a:srgbClr val="002060"/>
                </a:solidFill>
                <a:latin typeface="Brockmann" panose="020B0604020202020204" charset="0"/>
              </a:rPr>
              <a:t>Applications decisions panel meeting held : by Friday 19</a:t>
            </a:r>
            <a:r>
              <a:rPr lang="en-GB" sz="1800" baseline="30000" dirty="0">
                <a:solidFill>
                  <a:srgbClr val="002060"/>
                </a:solidFill>
                <a:latin typeface="Brockmann" panose="020B0604020202020204" charset="0"/>
              </a:rPr>
              <a:t>th</a:t>
            </a:r>
            <a:r>
              <a:rPr lang="en-GB" sz="1800" dirty="0">
                <a:solidFill>
                  <a:srgbClr val="002060"/>
                </a:solidFill>
                <a:latin typeface="Brockmann" panose="020B0604020202020204" charset="0"/>
              </a:rPr>
              <a:t> December.</a:t>
            </a:r>
          </a:p>
          <a:p>
            <a:pPr lvl="1">
              <a:lnSpc>
                <a:spcPct val="150000"/>
              </a:lnSpc>
              <a:buClr>
                <a:srgbClr val="2E2D62"/>
              </a:buClr>
            </a:pPr>
            <a:r>
              <a:rPr lang="en-GB" sz="1800" dirty="0">
                <a:solidFill>
                  <a:srgbClr val="002060"/>
                </a:solidFill>
                <a:latin typeface="Brockmann" panose="020B0604020202020204" charset="0"/>
              </a:rPr>
              <a:t>Decisions out to applicants : By </a:t>
            </a:r>
            <a:r>
              <a:rPr lang="en-GB" sz="1800" b="1" dirty="0">
                <a:solidFill>
                  <a:srgbClr val="002060"/>
                </a:solidFill>
                <a:latin typeface="Brockmann" panose="020B0604020202020204" charset="0"/>
              </a:rPr>
              <a:t>Tuesday 23</a:t>
            </a:r>
            <a:r>
              <a:rPr lang="en-GB" sz="1800" b="1" baseline="30000" dirty="0">
                <a:solidFill>
                  <a:srgbClr val="002060"/>
                </a:solidFill>
                <a:latin typeface="Brockmann" panose="020B0604020202020204" charset="0"/>
              </a:rPr>
              <a:t>rd</a:t>
            </a:r>
            <a:r>
              <a:rPr lang="en-GB" sz="1800" b="1" dirty="0">
                <a:solidFill>
                  <a:srgbClr val="002060"/>
                </a:solidFill>
                <a:latin typeface="Brockmann" panose="020B0604020202020204" charset="0"/>
              </a:rPr>
              <a:t> December.</a:t>
            </a:r>
          </a:p>
          <a:p>
            <a:pPr lvl="1">
              <a:lnSpc>
                <a:spcPct val="150000"/>
              </a:lnSpc>
              <a:buClr>
                <a:srgbClr val="2E2D62"/>
              </a:buClr>
            </a:pPr>
            <a:r>
              <a:rPr lang="en-GB" sz="1800" dirty="0">
                <a:solidFill>
                  <a:srgbClr val="002060"/>
                </a:solidFill>
                <a:latin typeface="Brockmann" panose="020B0604020202020204" charset="0"/>
              </a:rPr>
              <a:t>Contracts drafted and sent out to grant recipients : by 23</a:t>
            </a:r>
            <a:r>
              <a:rPr lang="en-GB" sz="1800" baseline="30000" dirty="0">
                <a:solidFill>
                  <a:srgbClr val="002060"/>
                </a:solidFill>
                <a:latin typeface="Brockmann" panose="020B0604020202020204" charset="0"/>
              </a:rPr>
              <a:t>rd</a:t>
            </a:r>
            <a:r>
              <a:rPr lang="en-GB" sz="1800" dirty="0">
                <a:solidFill>
                  <a:srgbClr val="002060"/>
                </a:solidFill>
                <a:latin typeface="Brockmann" panose="020B0604020202020204" charset="0"/>
              </a:rPr>
              <a:t> January 2026.</a:t>
            </a:r>
          </a:p>
          <a:p>
            <a:pPr lvl="1">
              <a:lnSpc>
                <a:spcPct val="150000"/>
              </a:lnSpc>
              <a:buClr>
                <a:srgbClr val="2E2D62"/>
              </a:buClr>
            </a:pPr>
            <a:r>
              <a:rPr lang="en-GB" sz="1800" dirty="0">
                <a:solidFill>
                  <a:srgbClr val="002060"/>
                </a:solidFill>
                <a:latin typeface="Brockmann" panose="020B0604020202020204" charset="0"/>
              </a:rPr>
              <a:t>Projects start delivery : From </a:t>
            </a:r>
            <a:r>
              <a:rPr lang="en-GB" sz="1800" b="1" dirty="0">
                <a:solidFill>
                  <a:srgbClr val="002060"/>
                </a:solidFill>
                <a:latin typeface="Brockmann" panose="020B0604020202020204" charset="0"/>
              </a:rPr>
              <a:t>1</a:t>
            </a:r>
            <a:r>
              <a:rPr lang="en-GB" sz="1800" b="1" baseline="30000" dirty="0">
                <a:solidFill>
                  <a:srgbClr val="002060"/>
                </a:solidFill>
                <a:latin typeface="Brockmann" panose="020B0604020202020204" charset="0"/>
              </a:rPr>
              <a:t>st</a:t>
            </a:r>
            <a:r>
              <a:rPr lang="en-GB" sz="1800" b="1" dirty="0">
                <a:solidFill>
                  <a:srgbClr val="002060"/>
                </a:solidFill>
                <a:latin typeface="Brockmann" panose="020B0604020202020204" charset="0"/>
              </a:rPr>
              <a:t> February 2026.</a:t>
            </a:r>
          </a:p>
          <a:p>
            <a:pPr lvl="1">
              <a:lnSpc>
                <a:spcPct val="150000"/>
              </a:lnSpc>
              <a:buClr>
                <a:srgbClr val="2E2D62"/>
              </a:buClr>
            </a:pPr>
            <a:r>
              <a:rPr lang="en-GB" sz="1800" dirty="0">
                <a:solidFill>
                  <a:srgbClr val="002060"/>
                </a:solidFill>
                <a:latin typeface="Brockmann" panose="020B0604020202020204" charset="0"/>
              </a:rPr>
              <a:t>Projects complete delivery : </a:t>
            </a:r>
            <a:r>
              <a:rPr lang="en-GB" sz="1800" b="1" dirty="0">
                <a:solidFill>
                  <a:srgbClr val="002060"/>
                </a:solidFill>
                <a:latin typeface="Brockmann" panose="020B0604020202020204" charset="0"/>
              </a:rPr>
              <a:t>By 31</a:t>
            </a:r>
            <a:r>
              <a:rPr lang="en-GB" sz="1800" b="1" baseline="30000" dirty="0">
                <a:solidFill>
                  <a:srgbClr val="002060"/>
                </a:solidFill>
                <a:latin typeface="Brockmann" panose="020B0604020202020204" charset="0"/>
              </a:rPr>
              <a:t>st</a:t>
            </a:r>
            <a:r>
              <a:rPr lang="en-GB" sz="1800" b="1" dirty="0">
                <a:solidFill>
                  <a:srgbClr val="002060"/>
                </a:solidFill>
                <a:latin typeface="Brockmann" panose="020B0604020202020204" charset="0"/>
              </a:rPr>
              <a:t> October 2026.</a:t>
            </a:r>
          </a:p>
          <a:p>
            <a:pPr lvl="1">
              <a:lnSpc>
                <a:spcPct val="150000"/>
              </a:lnSpc>
              <a:buClr>
                <a:srgbClr val="2E2D62"/>
              </a:buClr>
            </a:pPr>
            <a:r>
              <a:rPr lang="en-GB" sz="1800" dirty="0">
                <a:solidFill>
                  <a:srgbClr val="002060"/>
                </a:solidFill>
                <a:latin typeface="Brockmann" panose="020B0604020202020204" charset="0"/>
              </a:rPr>
              <a:t>Projects complete monitoring &amp; evaluation reporting : </a:t>
            </a:r>
            <a:br>
              <a:rPr lang="en-GB" sz="1800" dirty="0">
                <a:solidFill>
                  <a:srgbClr val="002060"/>
                </a:solidFill>
                <a:latin typeface="Brockmann" panose="020B0604020202020204" charset="0"/>
              </a:rPr>
            </a:br>
            <a:r>
              <a:rPr lang="en-GB" sz="1800" b="1" dirty="0">
                <a:solidFill>
                  <a:srgbClr val="002060"/>
                </a:solidFill>
                <a:latin typeface="Brockmann" panose="020B0604020202020204" charset="0"/>
              </a:rPr>
              <a:t>By 30</a:t>
            </a:r>
            <a:r>
              <a:rPr lang="en-GB" sz="1800" b="1" baseline="30000" dirty="0">
                <a:solidFill>
                  <a:srgbClr val="002060"/>
                </a:solidFill>
                <a:latin typeface="Brockmann" panose="020B0604020202020204" charset="0"/>
              </a:rPr>
              <a:t>th</a:t>
            </a:r>
            <a:r>
              <a:rPr lang="en-GB" sz="1800" b="1" dirty="0">
                <a:solidFill>
                  <a:srgbClr val="002060"/>
                </a:solidFill>
                <a:latin typeface="Brockmann" panose="020B0604020202020204" charset="0"/>
              </a:rPr>
              <a:t> November 2026.</a:t>
            </a:r>
          </a:p>
          <a:p>
            <a:pPr lvl="1">
              <a:lnSpc>
                <a:spcPct val="150000"/>
              </a:lnSpc>
              <a:buClr>
                <a:srgbClr val="2E2D62"/>
              </a:buClr>
            </a:pPr>
            <a:endParaRPr lang="en-GB" sz="1800" dirty="0">
              <a:latin typeface="Brockmann" panose="020B060402020202020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endParaRPr lang="en-GB" sz="1800" dirty="0">
              <a:latin typeface="Brockmann" panose="020B0604020202020204" charset="0"/>
              <a:ea typeface="+mn-lt"/>
              <a:cs typeface="Arial" panose="020B0604020202020204"/>
            </a:endParaRP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endParaRPr lang="en-GB" sz="1800" dirty="0">
              <a:latin typeface="Brockmann" panose="020B0604020202020204" charset="0"/>
              <a:ea typeface="+mn-lt"/>
              <a:cs typeface="Arial" panose="020B0604020202020204"/>
            </a:endParaRPr>
          </a:p>
          <a:p>
            <a:pPr marL="0" indent="0">
              <a:lnSpc>
                <a:spcPct val="150000"/>
              </a:lnSpc>
              <a:buNone/>
            </a:pP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20536545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F1088F-6031-6EC2-EA9B-A83D111DE5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3B7BC-2B34-1BB8-3F61-E88220640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b="1">
              <a:solidFill>
                <a:srgbClr val="00206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8B755-20E1-91B9-314A-E9BE5E8F5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491" y="1690689"/>
            <a:ext cx="10964309" cy="3798436"/>
          </a:xfrm>
        </p:spPr>
        <p:txBody>
          <a:bodyPr>
            <a:normAutofit/>
          </a:bodyPr>
          <a:lstStyle/>
          <a:p>
            <a:pPr marL="457200" lvl="1" indent="0">
              <a:buClr>
                <a:srgbClr val="2E2D62"/>
              </a:buClr>
              <a:buNone/>
            </a:pPr>
            <a:endParaRPr lang="en-GB" sz="1000" b="1">
              <a:solidFill>
                <a:srgbClr val="002060"/>
              </a:solidFill>
              <a:latin typeface="Brockmann" panose="020B0604020202020204" charset="0"/>
              <a:ea typeface="+mn-lt"/>
              <a:cs typeface="Arial" panose="020B060402020202020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GB" b="1">
              <a:solidFill>
                <a:srgbClr val="002060"/>
              </a:solidFill>
              <a:latin typeface="Brockmann" panose="020B0604020202020204" charset="0"/>
              <a:ea typeface="+mn-lt"/>
              <a:cs typeface="Arial" panose="020B0604020202020204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GB" sz="4800" b="1">
              <a:solidFill>
                <a:srgbClr val="002060"/>
              </a:solidFill>
              <a:latin typeface="Brockmann" panose="020B0604020202020204" charset="0"/>
              <a:ea typeface="+mn-lt"/>
              <a:cs typeface="Arial" panose="020B0604020202020204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GB" sz="4800" b="1">
                <a:solidFill>
                  <a:srgbClr val="002060"/>
                </a:solidFill>
                <a:latin typeface="Brockmann" panose="020B0604020202020204" charset="0"/>
                <a:ea typeface="+mn-lt"/>
                <a:cs typeface="Arial" panose="020B0604020202020204"/>
              </a:rPr>
              <a:t>Questions ? 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>
              <a:latin typeface="Brockmann" panose="020B0604020202020204" charset="0"/>
              <a:ea typeface="+mn-lt"/>
              <a:cs typeface="Arial" panose="020B0604020202020204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>
              <a:latin typeface="Brockmann" panose="020B0604020202020204" charset="0"/>
              <a:ea typeface="+mn-lt"/>
              <a:cs typeface="Arial" panose="020B0604020202020204"/>
            </a:endParaRPr>
          </a:p>
          <a:p>
            <a:pPr marL="0" indent="0"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51886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7F11B-A669-4827-9D5C-F0A422CA4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rgbClr val="002060"/>
                </a:solidFill>
              </a:rPr>
              <a:t>The </a:t>
            </a:r>
            <a:r>
              <a:rPr lang="en-GB" err="1">
                <a:solidFill>
                  <a:srgbClr val="002060"/>
                </a:solidFill>
              </a:rPr>
              <a:t>ReCCS</a:t>
            </a:r>
            <a:r>
              <a:rPr lang="en-GB">
                <a:solidFill>
                  <a:srgbClr val="002060"/>
                </a:solidFill>
              </a:rPr>
              <a:t> Programme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369FD8-ED0F-4258-B1D2-3ACA2A4E5D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536" y="1877236"/>
            <a:ext cx="10964309" cy="3541055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GB" dirty="0">
                <a:solidFill>
                  <a:srgbClr val="002060"/>
                </a:solidFill>
                <a:latin typeface="Brockmann" panose="020B0604020202020204" charset="0"/>
                <a:ea typeface="+mn-lt"/>
                <a:cs typeface="Arial" panose="020B0604020202020204"/>
              </a:rPr>
              <a:t>The Resilient UK Coastal Communities and Seas programme (2024-28) is a </a:t>
            </a:r>
            <a:r>
              <a:rPr lang="en-GB" b="1" dirty="0">
                <a:solidFill>
                  <a:srgbClr val="002060"/>
                </a:solidFill>
                <a:latin typeface="Brockmann" panose="020B0604020202020204" charset="0"/>
                <a:ea typeface="+mn-lt"/>
                <a:cs typeface="Arial" panose="020B0604020202020204"/>
              </a:rPr>
              <a:t>£14.8M  investment consisting of a Network Plus, Flexible Fund and 4 research grants (projects).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 sz="1100" dirty="0">
              <a:solidFill>
                <a:srgbClr val="002060"/>
              </a:solidFill>
              <a:latin typeface="Brockmann" panose="020B0604020202020204" charset="0"/>
              <a:ea typeface="+mn-lt"/>
              <a:cs typeface="Arial" panose="020B0604020202020204"/>
            </a:endParaRPr>
          </a:p>
          <a:p>
            <a:pPr>
              <a:buClr>
                <a:srgbClr val="2E2D62"/>
              </a:buClr>
            </a:pPr>
            <a:r>
              <a:rPr lang="en-GB" dirty="0">
                <a:solidFill>
                  <a:srgbClr val="002060"/>
                </a:solidFill>
                <a:latin typeface="Brockmann" panose="020B0604020202020204" charset="0"/>
              </a:rPr>
              <a:t>Programme aims: </a:t>
            </a:r>
          </a:p>
          <a:p>
            <a:pPr>
              <a:buClr>
                <a:srgbClr val="2E2D62"/>
              </a:buClr>
            </a:pPr>
            <a:endParaRPr lang="en-GB" sz="1200" dirty="0">
              <a:solidFill>
                <a:srgbClr val="002060"/>
              </a:solidFill>
              <a:latin typeface="Brockmann" panose="020B0604020202020204" charset="0"/>
            </a:endParaRPr>
          </a:p>
          <a:p>
            <a:pPr lvl="1">
              <a:buClr>
                <a:srgbClr val="2E2D62"/>
              </a:buClr>
            </a:pPr>
            <a:r>
              <a:rPr lang="en-GB" dirty="0">
                <a:solidFill>
                  <a:srgbClr val="002060"/>
                </a:solidFill>
                <a:latin typeface="Brockmann" panose="020B0604020202020204" charset="0"/>
              </a:rPr>
              <a:t>Build a transdisciplinary, whole systems understanding of UK coastal seas, coastal communities and coastal natural capital.</a:t>
            </a:r>
          </a:p>
          <a:p>
            <a:pPr lvl="1">
              <a:buClr>
                <a:srgbClr val="2E2D62"/>
              </a:buClr>
            </a:pPr>
            <a:r>
              <a:rPr lang="en-GB" dirty="0">
                <a:solidFill>
                  <a:srgbClr val="002060"/>
                </a:solidFill>
                <a:latin typeface="Brockmann" panose="020B0604020202020204" charset="0"/>
              </a:rPr>
              <a:t>Support collaboration with stakeholders to build understanding </a:t>
            </a:r>
            <a:br>
              <a:rPr lang="en-GB" dirty="0">
                <a:solidFill>
                  <a:srgbClr val="002060"/>
                </a:solidFill>
                <a:latin typeface="Brockmann" panose="020B0604020202020204" charset="0"/>
              </a:rPr>
            </a:br>
            <a:r>
              <a:rPr lang="en-GB" dirty="0">
                <a:solidFill>
                  <a:srgbClr val="002060"/>
                </a:solidFill>
                <a:latin typeface="Brockmann" panose="020B0604020202020204" charset="0"/>
              </a:rPr>
              <a:t>and enable transformative decision-making.</a:t>
            </a:r>
          </a:p>
          <a:p>
            <a:pPr lvl="1">
              <a:buClr>
                <a:srgbClr val="2E2D62"/>
              </a:buClr>
            </a:pPr>
            <a:r>
              <a:rPr lang="en-GB" dirty="0">
                <a:solidFill>
                  <a:srgbClr val="002060"/>
                </a:solidFill>
                <a:latin typeface="Brockmann" panose="020B0604020202020204" charset="0"/>
              </a:rPr>
              <a:t>Enhance community knowledge mobilisation and improve </a:t>
            </a:r>
            <a:br>
              <a:rPr lang="en-GB" dirty="0">
                <a:solidFill>
                  <a:srgbClr val="002060"/>
                </a:solidFill>
                <a:latin typeface="Brockmann" panose="020B0604020202020204" charset="0"/>
              </a:rPr>
            </a:br>
            <a:r>
              <a:rPr lang="en-GB" dirty="0">
                <a:solidFill>
                  <a:srgbClr val="002060"/>
                </a:solidFill>
                <a:latin typeface="Brockmann" panose="020B0604020202020204" charset="0"/>
              </a:rPr>
              <a:t>resilience in the management of UK coastal areas and seas.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 dirty="0">
              <a:latin typeface="Brockmann" panose="020B0604020202020204" charset="0"/>
              <a:ea typeface="+mn-lt"/>
              <a:cs typeface="Arial" panose="020B0604020202020204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 dirty="0">
              <a:latin typeface="Brockmann" panose="020B0604020202020204" charset="0"/>
              <a:ea typeface="+mn-lt"/>
              <a:cs typeface="Arial" panose="020B0604020202020204"/>
            </a:endParaRP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7076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B58B3-E0B2-497B-B410-F57EFAC4D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rgbClr val="002060"/>
                </a:solidFill>
                <a:latin typeface="Brockmann SemiBold" panose="020B0604020202020204" charset="0"/>
                <a:cs typeface="Arial"/>
              </a:rPr>
              <a:t>4 </a:t>
            </a:r>
            <a:r>
              <a:rPr lang="en-GB" err="1">
                <a:solidFill>
                  <a:srgbClr val="002060"/>
                </a:solidFill>
                <a:latin typeface="Brockmann SemiBold" panose="020B0604020202020204" charset="0"/>
                <a:cs typeface="Arial"/>
              </a:rPr>
              <a:t>ReCCS</a:t>
            </a:r>
            <a:r>
              <a:rPr lang="en-GB">
                <a:solidFill>
                  <a:srgbClr val="002060"/>
                </a:solidFill>
                <a:latin typeface="Brockmann SemiBold" panose="020B0604020202020204" charset="0"/>
                <a:cs typeface="Arial"/>
              </a:rPr>
              <a:t> projects</a:t>
            </a:r>
            <a:endParaRPr lang="en-US">
              <a:solidFill>
                <a:srgbClr val="002060"/>
              </a:solidFill>
              <a:latin typeface="Brockmann SemiBold" panose="020B060402020202020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4AA33B-1A5F-4B86-9516-534DC24A8D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285750" lvl="0" indent="-285750">
              <a:lnSpc>
                <a:spcPct val="100000"/>
              </a:lnSpc>
              <a:spcBef>
                <a:spcPts val="0"/>
              </a:spcBef>
              <a:buClr>
                <a:srgbClr val="2E2D62"/>
              </a:buClr>
              <a:defRPr/>
            </a:pPr>
            <a:r>
              <a:rPr lang="en-GB" sz="2000" b="1" dirty="0">
                <a:solidFill>
                  <a:srgbClr val="002060"/>
                </a:solidFill>
                <a:latin typeface="Brockmann" panose="020B0604020202020204" charset="0"/>
                <a:ea typeface="+mn-lt"/>
                <a:cs typeface="Arial" panose="020B0604020202020204"/>
              </a:rPr>
              <a:t>Advancing Resilience and Innovation for a Sustainable Environment (ARISE)</a:t>
            </a: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Clr>
                <a:srgbClr val="2E2D62"/>
              </a:buClr>
              <a:defRPr/>
            </a:pPr>
            <a:r>
              <a:rPr lang="en-GB" sz="2000" dirty="0">
                <a:solidFill>
                  <a:srgbClr val="002060"/>
                </a:solidFill>
                <a:latin typeface="Brockmann" panose="020B0604020202020204" charset="0"/>
                <a:ea typeface="+mn-lt"/>
                <a:cs typeface="Arial" panose="020B0604020202020204"/>
              </a:rPr>
              <a:t>Gina Reinhardt, University of Essex</a:t>
            </a: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Clr>
                <a:srgbClr val="2E2D62"/>
              </a:buClr>
              <a:defRPr/>
            </a:pPr>
            <a:endParaRPr lang="en-GB" sz="2000" dirty="0">
              <a:solidFill>
                <a:srgbClr val="002060"/>
              </a:solidFill>
              <a:latin typeface="Brockmann" panose="020B0604020202020204" charset="0"/>
              <a:ea typeface="+mn-lt"/>
              <a:cs typeface="Arial" panose="020B0604020202020204"/>
            </a:endParaRP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  <a:buClr>
                <a:srgbClr val="2E2D62"/>
              </a:buClr>
              <a:defRPr/>
            </a:pPr>
            <a:r>
              <a:rPr lang="en-GB" sz="2000" b="1" dirty="0">
                <a:solidFill>
                  <a:srgbClr val="002060"/>
                </a:solidFill>
                <a:latin typeface="Brockmann" panose="020B0604020202020204" charset="0"/>
                <a:ea typeface="+mn-lt"/>
                <a:cs typeface="Arial" panose="020B0604020202020204"/>
              </a:rPr>
              <a:t>Resilience of the Anthropocene coasts and communities: assessing and responding to urban and post-industrial coastal risks (RACC)</a:t>
            </a: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Clr>
                <a:srgbClr val="2E2D62"/>
              </a:buClr>
              <a:defRPr/>
            </a:pPr>
            <a:r>
              <a:rPr lang="en-GB" sz="2000" dirty="0">
                <a:solidFill>
                  <a:srgbClr val="002060"/>
                </a:solidFill>
                <a:latin typeface="Brockmann" panose="020B0604020202020204" charset="0"/>
                <a:ea typeface="+mn-lt"/>
                <a:cs typeface="Arial" panose="020B0604020202020204"/>
              </a:rPr>
              <a:t>Kate Spencer, Queen Mary University of London</a:t>
            </a: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Clr>
                <a:srgbClr val="2E2D62"/>
              </a:buClr>
              <a:defRPr/>
            </a:pPr>
            <a:endParaRPr lang="en-GB" sz="2000" dirty="0">
              <a:solidFill>
                <a:srgbClr val="002060"/>
              </a:solidFill>
              <a:latin typeface="Brockmann" panose="020B0604020202020204" charset="0"/>
              <a:ea typeface="+mn-lt"/>
              <a:cs typeface="Arial" panose="020B0604020202020204"/>
            </a:endParaRP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  <a:buClr>
                <a:srgbClr val="2E2D62"/>
              </a:buClr>
              <a:defRPr/>
            </a:pPr>
            <a:r>
              <a:rPr lang="en-GB" sz="2000" b="1" dirty="0">
                <a:solidFill>
                  <a:srgbClr val="002060"/>
                </a:solidFill>
                <a:latin typeface="Brockmann" panose="020B0604020202020204" charset="0"/>
                <a:ea typeface="+mn-lt"/>
                <a:cs typeface="Arial" panose="020B0604020202020204"/>
              </a:rPr>
              <a:t>Transformative Research Actions for Resilient Coastal Communities (TRACC)</a:t>
            </a: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Clr>
                <a:srgbClr val="2E2D62"/>
              </a:buClr>
              <a:defRPr/>
            </a:pPr>
            <a:r>
              <a:rPr lang="en-GB" sz="2100" dirty="0">
                <a:solidFill>
                  <a:srgbClr val="002060"/>
                </a:solidFill>
                <a:latin typeface="Brockmann" panose="020B0604020202020204" charset="0"/>
                <a:ea typeface="+mn-lt"/>
                <a:cs typeface="Arial" panose="020B0604020202020204"/>
              </a:rPr>
              <a:t>Tim Acott (Co-Lead), University of Greenwich</a:t>
            </a: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Clr>
                <a:srgbClr val="2E2D62"/>
              </a:buClr>
              <a:defRPr/>
            </a:pPr>
            <a:r>
              <a:rPr lang="en-GB" sz="2100" dirty="0">
                <a:solidFill>
                  <a:srgbClr val="002060"/>
                </a:solidFill>
                <a:latin typeface="Brockmann" panose="020B0604020202020204" charset="0"/>
                <a:ea typeface="+mn-lt"/>
                <a:cs typeface="Arial" panose="020B0604020202020204"/>
              </a:rPr>
              <a:t>Jasper Kenter (Co-Lead), Aberystwyth University</a:t>
            </a: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Clr>
                <a:srgbClr val="2E2D62"/>
              </a:buClr>
              <a:defRPr/>
            </a:pPr>
            <a:endParaRPr lang="en-GB" sz="2200" dirty="0">
              <a:solidFill>
                <a:srgbClr val="002060"/>
              </a:solidFill>
              <a:latin typeface="Brockmann" panose="020B0604020202020204" charset="0"/>
              <a:ea typeface="+mn-lt"/>
              <a:cs typeface="Arial" panose="020B0604020202020204"/>
            </a:endParaRP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  <a:buClr>
                <a:srgbClr val="2E2D62"/>
              </a:buClr>
              <a:defRPr/>
            </a:pPr>
            <a:r>
              <a:rPr lang="en-GB" sz="2000" b="1" dirty="0">
                <a:solidFill>
                  <a:srgbClr val="002060"/>
                </a:solidFill>
                <a:latin typeface="Brockmann" panose="020B0604020202020204" charset="0"/>
                <a:ea typeface="+mn-lt"/>
                <a:cs typeface="Arial" panose="020B0604020202020204"/>
              </a:rPr>
              <a:t>Transitions in Energy for Coastal communities over Time and Space </a:t>
            </a:r>
            <a:br>
              <a:rPr lang="en-GB" sz="2000" b="1" dirty="0">
                <a:solidFill>
                  <a:srgbClr val="002060"/>
                </a:solidFill>
                <a:latin typeface="Brockmann" panose="020B0604020202020204" charset="0"/>
                <a:ea typeface="+mn-lt"/>
                <a:cs typeface="Arial" panose="020B0604020202020204"/>
              </a:rPr>
            </a:br>
            <a:r>
              <a:rPr lang="en-GB" sz="2000" b="1" dirty="0">
                <a:solidFill>
                  <a:srgbClr val="002060"/>
                </a:solidFill>
                <a:latin typeface="Brockmann" panose="020B0604020202020204" charset="0"/>
                <a:ea typeface="+mn-lt"/>
                <a:cs typeface="Arial" panose="020B0604020202020204"/>
              </a:rPr>
              <a:t>(TRANSECTS)</a:t>
            </a: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Clr>
                <a:srgbClr val="2E2D62"/>
              </a:buClr>
              <a:defRPr/>
            </a:pPr>
            <a:r>
              <a:rPr lang="en-GB" sz="2000" dirty="0">
                <a:solidFill>
                  <a:srgbClr val="002060"/>
                </a:solidFill>
                <a:latin typeface="Brockmann" panose="020B0604020202020204" charset="0"/>
                <a:ea typeface="+mn-lt"/>
                <a:cs typeface="Arial" panose="020B0604020202020204"/>
              </a:rPr>
              <a:t>Karen Alexander, Heriot-Watt University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36673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7F11B-A669-4827-9D5C-F0A422CA4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err="1">
                <a:solidFill>
                  <a:srgbClr val="002060"/>
                </a:solidFill>
              </a:rPr>
              <a:t>COastal</a:t>
            </a:r>
            <a:r>
              <a:rPr lang="en-US">
                <a:solidFill>
                  <a:srgbClr val="002060"/>
                </a:solidFill>
              </a:rPr>
              <a:t> Communities &amp; Seas Together for Resilience (aka Coast-R Network)</a:t>
            </a:r>
            <a:endParaRPr lang="en-GB">
              <a:solidFill>
                <a:srgbClr val="00206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369FD8-ED0F-4258-B1D2-3ACA2A4E5D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2400" dirty="0">
                <a:solidFill>
                  <a:srgbClr val="002060"/>
                </a:solidFill>
                <a:latin typeface="Brockmann" panose="020B0604020202020204" charset="0"/>
                <a:ea typeface="+mn-lt"/>
                <a:cs typeface="Arial" panose="020B0604020202020204"/>
              </a:rPr>
              <a:t>Coast-R is a</a:t>
            </a:r>
            <a:r>
              <a:rPr lang="en-GB" sz="2400" dirty="0">
                <a:solidFill>
                  <a:srgbClr val="002060"/>
                </a:solidFill>
              </a:rPr>
              <a:t>n </a:t>
            </a:r>
            <a:r>
              <a:rPr lang="en-GB" sz="2400" b="1" dirty="0">
                <a:solidFill>
                  <a:srgbClr val="002060"/>
                </a:solidFill>
              </a:rPr>
              <a:t>inclusive and action-driven community of practice </a:t>
            </a:r>
            <a:r>
              <a:rPr lang="en-GB" sz="2400" dirty="0">
                <a:solidFill>
                  <a:srgbClr val="002060"/>
                </a:solidFill>
              </a:rPr>
              <a:t>working to build knowledge, action and resilience for UK coastal communities and seas.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 sz="2400" dirty="0">
              <a:solidFill>
                <a:srgbClr val="00206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2400" dirty="0">
                <a:solidFill>
                  <a:srgbClr val="002060"/>
                </a:solidFill>
                <a:latin typeface="Brockmann" panose="020B0604020202020204" charset="0"/>
                <a:ea typeface="+mn-lt"/>
                <a:cs typeface="Arial" panose="020B0604020202020204"/>
              </a:rPr>
              <a:t>It </a:t>
            </a:r>
            <a:r>
              <a:rPr lang="en-GB" sz="2400" b="1" dirty="0">
                <a:solidFill>
                  <a:srgbClr val="002060"/>
                </a:solidFill>
                <a:latin typeface="Brockmann" panose="020B0604020202020204" charset="0"/>
                <a:ea typeface="+mn-lt"/>
                <a:cs typeface="Arial" panose="020B0604020202020204"/>
              </a:rPr>
              <a:t>champions research &amp; knowledge exchange across the </a:t>
            </a:r>
            <a:r>
              <a:rPr lang="en-GB" sz="2400" b="1" dirty="0" err="1">
                <a:solidFill>
                  <a:srgbClr val="002060"/>
                </a:solidFill>
                <a:latin typeface="Brockmann" panose="020B0604020202020204" charset="0"/>
                <a:ea typeface="+mn-lt"/>
                <a:cs typeface="Arial" panose="020B0604020202020204"/>
              </a:rPr>
              <a:t>ReCCS</a:t>
            </a:r>
            <a:r>
              <a:rPr lang="en-GB" sz="2400" b="1" dirty="0">
                <a:solidFill>
                  <a:srgbClr val="002060"/>
                </a:solidFill>
                <a:latin typeface="Brockmann" panose="020B0604020202020204" charset="0"/>
                <a:ea typeface="+mn-lt"/>
                <a:cs typeface="Arial" panose="020B0604020202020204"/>
              </a:rPr>
              <a:t> programme, </a:t>
            </a:r>
            <a:r>
              <a:rPr lang="en-GB" sz="2400" dirty="0">
                <a:solidFill>
                  <a:srgbClr val="002060"/>
                </a:solidFill>
                <a:latin typeface="Brockmann" panose="020B0604020202020204" charset="0"/>
                <a:ea typeface="+mn-lt"/>
                <a:cs typeface="Arial" panose="020B0604020202020204"/>
              </a:rPr>
              <a:t>directs the </a:t>
            </a:r>
            <a:r>
              <a:rPr lang="en-GB" sz="2400" b="1" dirty="0">
                <a:solidFill>
                  <a:srgbClr val="002060"/>
                </a:solidFill>
                <a:latin typeface="Brockmann" panose="020B0604020202020204" charset="0"/>
                <a:ea typeface="+mn-lt"/>
                <a:cs typeface="Arial" panose="020B0604020202020204"/>
              </a:rPr>
              <a:t>Flexible Fund</a:t>
            </a:r>
            <a:r>
              <a:rPr lang="en-GB" sz="2400" dirty="0">
                <a:solidFill>
                  <a:srgbClr val="002060"/>
                </a:solidFill>
                <a:latin typeface="Brockmann" panose="020B0604020202020204" charset="0"/>
                <a:ea typeface="+mn-lt"/>
                <a:cs typeface="Arial" panose="020B0604020202020204"/>
              </a:rPr>
              <a:t>, and seeks to </a:t>
            </a:r>
            <a:r>
              <a:rPr lang="en-GB" sz="2400" b="1" dirty="0">
                <a:solidFill>
                  <a:srgbClr val="002060"/>
                </a:solidFill>
                <a:latin typeface="Brockmann" panose="020B0604020202020204" charset="0"/>
                <a:ea typeface="+mn-lt"/>
                <a:cs typeface="Arial" panose="020B0604020202020204"/>
              </a:rPr>
              <a:t>scale and embed place-based interventions into policy &amp; practice,</a:t>
            </a:r>
            <a:r>
              <a:rPr lang="en-GB" sz="2400" dirty="0">
                <a:solidFill>
                  <a:srgbClr val="002060"/>
                </a:solidFill>
                <a:latin typeface="Brockmann" panose="020B0604020202020204" charset="0"/>
                <a:ea typeface="+mn-lt"/>
                <a:cs typeface="Arial" panose="020B0604020202020204"/>
              </a:rPr>
              <a:t> thereby delivering a step-change in UK coastal resilience.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GB" sz="2400" dirty="0">
              <a:solidFill>
                <a:srgbClr val="002060"/>
              </a:solidFill>
              <a:latin typeface="Brockmann" panose="020B0604020202020204" charset="0"/>
              <a:ea typeface="+mn-lt"/>
              <a:cs typeface="Arial" panose="020B0604020202020204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/>
              <a:t>Join up via ukcoastalresilience.org or email: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/>
              <a:t>   </a:t>
            </a:r>
            <a:r>
              <a:rPr lang="en-US" dirty="0">
                <a:hlinkClick r:id="rId2"/>
              </a:rPr>
              <a:t>COASTR@hull.ac.uk</a:t>
            </a:r>
            <a:r>
              <a:rPr lang="en-US" dirty="0"/>
              <a:t> </a:t>
            </a:r>
            <a:endParaRPr lang="en-GB" dirty="0"/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 dirty="0">
              <a:latin typeface="Brockmann" panose="020B0604020202020204" charset="0"/>
              <a:ea typeface="+mn-lt"/>
              <a:cs typeface="Arial" panose="020B0604020202020204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 dirty="0">
              <a:latin typeface="Brockmann" panose="020B0604020202020204" charset="0"/>
              <a:ea typeface="+mn-lt"/>
              <a:cs typeface="Arial" panose="020B0604020202020204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 dirty="0">
              <a:latin typeface="Brockmann" panose="020B0604020202020204" charset="0"/>
              <a:ea typeface="+mn-lt"/>
              <a:cs typeface="Arial" panose="020B0604020202020204"/>
            </a:endParaRPr>
          </a:p>
          <a:p>
            <a:pPr marL="0" indent="0">
              <a:buNone/>
            </a:pPr>
            <a:endParaRPr lang="en-GB" dirty="0"/>
          </a:p>
          <a:p>
            <a:endParaRPr lang="en-GB" sz="2800" dirty="0"/>
          </a:p>
          <a:p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 dirty="0">
              <a:latin typeface="Brockmann" panose="020B0604020202020204" charset="0"/>
              <a:ea typeface="+mn-lt"/>
              <a:cs typeface="Arial" panose="020B0604020202020204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 dirty="0">
              <a:latin typeface="Brockmann" panose="020B0604020202020204" charset="0"/>
              <a:ea typeface="+mn-lt"/>
              <a:cs typeface="Arial" panose="020B0604020202020204"/>
            </a:endParaRP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18307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0F97B0D-51A4-F553-30C3-B6A3E8FF4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156" y="365125"/>
            <a:ext cx="8113643" cy="1325563"/>
          </a:xfrm>
        </p:spPr>
        <p:txBody>
          <a:bodyPr/>
          <a:lstStyle/>
          <a:p>
            <a:r>
              <a:rPr lang="en-GB"/>
              <a:t>Our objectives 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751E5B3-618C-20EB-CEE7-8D9CA42C46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491" y="1948069"/>
            <a:ext cx="10964309" cy="3541055"/>
          </a:xfrm>
        </p:spPr>
        <p:txBody>
          <a:bodyPr>
            <a:normAutofit fontScale="62500" lnSpcReduction="20000"/>
          </a:bodyPr>
          <a:lstStyle/>
          <a:p>
            <a:pPr marL="514350" indent="-514350">
              <a:lnSpc>
                <a:spcPct val="110000"/>
              </a:lnSpc>
              <a:buAutoNum type="arabicPeriod"/>
            </a:pPr>
            <a:r>
              <a:rPr lang="en-US" b="1"/>
              <a:t>Sharing learnings and good practice </a:t>
            </a:r>
            <a:r>
              <a:rPr lang="en-US"/>
              <a:t>across sectors and disciplines so as to build UK coastal and marine resilience.  </a:t>
            </a:r>
          </a:p>
          <a:p>
            <a:pPr marL="514350" indent="-514350">
              <a:lnSpc>
                <a:spcPct val="110000"/>
              </a:lnSpc>
              <a:buAutoNum type="arabicPeriod"/>
            </a:pPr>
            <a:r>
              <a:rPr lang="en-US" b="1"/>
              <a:t>Co-designing and hosting events, training and mentoring </a:t>
            </a:r>
            <a:r>
              <a:rPr lang="en-US"/>
              <a:t>to improve partnership working and nurture the next generation of resilience champions.</a:t>
            </a:r>
          </a:p>
          <a:p>
            <a:pPr marL="514350" indent="-514350">
              <a:lnSpc>
                <a:spcPct val="110000"/>
              </a:lnSpc>
              <a:buAutoNum type="arabicPeriod"/>
            </a:pPr>
            <a:r>
              <a:rPr lang="en-US"/>
              <a:t>Working in partnership with coastal communities and partners </a:t>
            </a:r>
            <a:r>
              <a:rPr lang="en-US" b="1"/>
              <a:t>to identify and respond to priority needs using our Flexible Fund</a:t>
            </a:r>
            <a:r>
              <a:rPr lang="en-US"/>
              <a:t>.  </a:t>
            </a:r>
          </a:p>
          <a:p>
            <a:pPr marL="514350" indent="-514350">
              <a:lnSpc>
                <a:spcPct val="110000"/>
              </a:lnSpc>
              <a:buAutoNum type="arabicPeriod"/>
            </a:pPr>
            <a:r>
              <a:rPr lang="en-US" b="1"/>
              <a:t>Collating key insights, case studies and resources </a:t>
            </a:r>
            <a:r>
              <a:rPr lang="en-US"/>
              <a:t>through our website, policy briefs, foresight documents, conferences and practitioner events. </a:t>
            </a:r>
          </a:p>
          <a:p>
            <a:pPr marL="514350" indent="-514350">
              <a:lnSpc>
                <a:spcPct val="110000"/>
              </a:lnSpc>
              <a:buAutoNum type="arabicPeriod"/>
            </a:pPr>
            <a:r>
              <a:rPr lang="en-US" b="1"/>
              <a:t>Building ongoing practitioner and community-led evaluation</a:t>
            </a:r>
            <a:r>
              <a:rPr lang="en-US"/>
              <a:t> and reflection on the activities of the Network+ and funded projects, and thereby shape future learning, legacy and funding opportunities. </a:t>
            </a:r>
            <a:endParaRPr lang="en-GB"/>
          </a:p>
          <a:p>
            <a:pPr marL="0" indent="0">
              <a:buNone/>
            </a:pPr>
            <a:endParaRPr lang="en-GB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EFB4ABDB-2B3E-DDE6-573C-BD85F7686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1135" y="-345096"/>
            <a:ext cx="2510806" cy="2480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31183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C32BF910-CB9A-2D70-EE8A-B1AE5E583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156" y="365125"/>
            <a:ext cx="8113643" cy="1325563"/>
          </a:xfrm>
        </p:spPr>
        <p:txBody>
          <a:bodyPr/>
          <a:lstStyle/>
          <a:p>
            <a:r>
              <a:rPr lang="en-US"/>
              <a:t>Our cross-cutting themes</a:t>
            </a:r>
            <a:endParaRPr lang="en-GB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40F8BCC-67FF-BF43-2E8C-E49AD9C57E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913" y="1783144"/>
            <a:ext cx="3363914" cy="368573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A196657-9E21-C9C2-E4B5-3B99BAA0990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50477" y="1808302"/>
            <a:ext cx="3293577" cy="366058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3D6E8DC-2F15-D917-4F14-DFF210427BC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8196" y="1808302"/>
            <a:ext cx="3293577" cy="3660580"/>
          </a:xfrm>
          <a:prstGeom prst="rect">
            <a:avLst/>
          </a:prstGeom>
        </p:spPr>
      </p:pic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58148C40-CE21-3A28-565E-DD292AE924CA}"/>
              </a:ext>
            </a:extLst>
          </p:cNvPr>
          <p:cNvSpPr txBox="1">
            <a:spLocks/>
          </p:cNvSpPr>
          <p:nvPr/>
        </p:nvSpPr>
        <p:spPr>
          <a:xfrm>
            <a:off x="1009819" y="1908965"/>
            <a:ext cx="2644700" cy="404692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200"/>
              </a:spcAft>
              <a:buNone/>
            </a:pPr>
            <a:r>
              <a:rPr lang="en-US" b="1">
                <a:latin typeface="Brockmann" panose="020B0604020202020204" charset="0"/>
                <a:cs typeface="Arial" panose="020B0604020202020204" pitchFamily="34" charset="0"/>
              </a:rPr>
              <a:t>People, places and participation 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13AB4DBC-AFDB-4D23-3BA9-56DFF7FB0A4D}"/>
              </a:ext>
            </a:extLst>
          </p:cNvPr>
          <p:cNvSpPr txBox="1">
            <a:spLocks/>
          </p:cNvSpPr>
          <p:nvPr/>
        </p:nvSpPr>
        <p:spPr>
          <a:xfrm>
            <a:off x="4643076" y="1904393"/>
            <a:ext cx="2913269" cy="404692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200"/>
              </a:spcAft>
              <a:buNone/>
            </a:pPr>
            <a:r>
              <a:rPr lang="en-US" b="1">
                <a:latin typeface="Brockmann" panose="020B0604020202020204" charset="0"/>
                <a:cs typeface="Arial" panose="020B0604020202020204" pitchFamily="34" charset="0"/>
              </a:rPr>
              <a:t>Living with coastal (un)certainties</a:t>
            </a:r>
            <a:endParaRPr lang="en-GB">
              <a:latin typeface="Brockmann" panose="020B0604020202020204" charset="0"/>
              <a:cs typeface="Arial" panose="020B0604020202020204" pitchFamily="34" charset="0"/>
            </a:endParaRP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6DB90963-3A7D-AB17-675D-B7566CE11368}"/>
              </a:ext>
            </a:extLst>
          </p:cNvPr>
          <p:cNvSpPr txBox="1">
            <a:spLocks/>
          </p:cNvSpPr>
          <p:nvPr/>
        </p:nvSpPr>
        <p:spPr>
          <a:xfrm>
            <a:off x="8300022" y="1904393"/>
            <a:ext cx="2644700" cy="404692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200"/>
              </a:spcAft>
              <a:buNone/>
            </a:pPr>
            <a:r>
              <a:rPr lang="en-US" b="1">
                <a:latin typeface="Brockmann" panose="020B0604020202020204" charset="0"/>
                <a:cs typeface="Arial" panose="020B0604020202020204" pitchFamily="34" charset="0"/>
              </a:rPr>
              <a:t>Working together at interfaces</a:t>
            </a:r>
            <a:endParaRPr lang="en-GB">
              <a:latin typeface="Brockmann" panose="020B060402020202020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0585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26A9369B-5605-4427-CE6B-3236C2BE29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45"/>
          <a:stretch>
            <a:fillRect/>
          </a:stretch>
        </p:blipFill>
        <p:spPr>
          <a:xfrm>
            <a:off x="3468212" y="4913805"/>
            <a:ext cx="3785837" cy="1959160"/>
          </a:xfrm>
          <a:prstGeom prst="rect">
            <a:avLst/>
          </a:prstGeom>
        </p:spPr>
      </p:pic>
      <p:pic>
        <p:nvPicPr>
          <p:cNvPr id="58" name="Picture 57" descr="A group of people at a table&#10;&#10;AI-generated content may be incorrect.">
            <a:extLst>
              <a:ext uri="{FF2B5EF4-FFF2-40B4-BE49-F238E27FC236}">
                <a16:creationId xmlns:a16="http://schemas.microsoft.com/office/drawing/2014/main" id="{72424D67-0533-CE18-CB4D-AF3B8905D5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89"/>
          <a:stretch>
            <a:fillRect/>
          </a:stretch>
        </p:blipFill>
        <p:spPr>
          <a:xfrm>
            <a:off x="6683616" y="0"/>
            <a:ext cx="2856218" cy="355230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05D2D53-025C-F526-2543-6D9566A8A0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" t="501" r="-4575" b="-501"/>
          <a:stretch>
            <a:fillRect/>
          </a:stretch>
        </p:blipFill>
        <p:spPr>
          <a:xfrm>
            <a:off x="0" y="3337472"/>
            <a:ext cx="2866438" cy="16101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AE65653-91A5-4712-CC70-E1F02B1F13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883" y="0"/>
            <a:ext cx="3464010" cy="19496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6C8703-ED2C-5791-A52B-4BEFAC6E3B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3" r="9081"/>
          <a:stretch>
            <a:fillRect/>
          </a:stretch>
        </p:blipFill>
        <p:spPr>
          <a:xfrm>
            <a:off x="6775534" y="4937892"/>
            <a:ext cx="2672381" cy="1920108"/>
          </a:xfrm>
          <a:prstGeom prst="rect">
            <a:avLst/>
          </a:prstGeom>
        </p:spPr>
      </p:pic>
      <p:pic>
        <p:nvPicPr>
          <p:cNvPr id="21" name="Picture 20" descr="A group of people talking&#10;&#10;AI-generated content may be incorrect.">
            <a:extLst>
              <a:ext uri="{FF2B5EF4-FFF2-40B4-BE49-F238E27FC236}">
                <a16:creationId xmlns:a16="http://schemas.microsoft.com/office/drawing/2014/main" id="{C1E1EFA7-8359-AECF-A768-39EA52FEE7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62" y="-14965"/>
            <a:ext cx="3438254" cy="193519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F38B751-7236-5030-42E1-A46902C529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" b="12570"/>
          <a:stretch>
            <a:fillRect/>
          </a:stretch>
        </p:blipFill>
        <p:spPr>
          <a:xfrm>
            <a:off x="0" y="4936733"/>
            <a:ext cx="3909680" cy="192126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1E15633-D8B7-BAC8-CB15-475E011D30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5"/>
          <a:stretch>
            <a:fillRect/>
          </a:stretch>
        </p:blipFill>
        <p:spPr>
          <a:xfrm>
            <a:off x="-3662" y="1907869"/>
            <a:ext cx="2317447" cy="184594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F8271A9-E581-36AC-9F17-40984436FA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13"/>
          <a:stretch>
            <a:fillRect/>
          </a:stretch>
        </p:blipFill>
        <p:spPr>
          <a:xfrm>
            <a:off x="8888205" y="0"/>
            <a:ext cx="3303795" cy="213522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ACC664A-218C-EE1A-B31D-21A25EEDB68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2"/>
          <a:stretch>
            <a:fillRect/>
          </a:stretch>
        </p:blipFill>
        <p:spPr>
          <a:xfrm>
            <a:off x="1772975" y="1646718"/>
            <a:ext cx="3144890" cy="213522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34ED0FF-1635-9E7A-8D38-B9B4F06FC6F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696" y="5268685"/>
            <a:ext cx="2815304" cy="158458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6118CF1-D11F-59D4-14C8-9054B2E3BA4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8" b="7941"/>
          <a:stretch>
            <a:fillRect/>
          </a:stretch>
        </p:blipFill>
        <p:spPr>
          <a:xfrm>
            <a:off x="8071127" y="3052425"/>
            <a:ext cx="4120873" cy="227052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8A2D428-D1D4-ADC1-1A70-9F24E081EFE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1" r="32596" b="18255"/>
          <a:stretch>
            <a:fillRect/>
          </a:stretch>
        </p:blipFill>
        <p:spPr>
          <a:xfrm>
            <a:off x="9209800" y="2025746"/>
            <a:ext cx="2982200" cy="1959161"/>
          </a:xfrm>
          <a:prstGeom prst="rect">
            <a:avLst/>
          </a:prstGeom>
        </p:spPr>
      </p:pic>
      <p:pic>
        <p:nvPicPr>
          <p:cNvPr id="56" name="Picture 55" descr="A person painting on a table&#10;&#10;AI-generated content may be incorrect.">
            <a:extLst>
              <a:ext uri="{FF2B5EF4-FFF2-40B4-BE49-F238E27FC236}">
                <a16:creationId xmlns:a16="http://schemas.microsoft.com/office/drawing/2014/main" id="{5BECC988-9E90-ED85-AEFB-9FA882B5AAB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793" y="3350516"/>
            <a:ext cx="1374200" cy="1845940"/>
          </a:xfrm>
          <a:prstGeom prst="rect">
            <a:avLst/>
          </a:prstGeom>
        </p:spPr>
      </p:pic>
      <p:pic>
        <p:nvPicPr>
          <p:cNvPr id="42" name="Picture 41" descr="A close-up of a poster&#10;&#10;AI-generated content may be incorrect.">
            <a:extLst>
              <a:ext uri="{FF2B5EF4-FFF2-40B4-BE49-F238E27FC236}">
                <a16:creationId xmlns:a16="http://schemas.microsoft.com/office/drawing/2014/main" id="{C0F77BF1-C36E-C33C-88EB-C0A456161EC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197" y="1349356"/>
            <a:ext cx="4233930" cy="374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5320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E4F113-BC55-D117-A0F6-F29D00033F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 descr="A group of people standing on a beach&#10;&#10;Description automatically generated">
            <a:extLst>
              <a:ext uri="{FF2B5EF4-FFF2-40B4-BE49-F238E27FC236}">
                <a16:creationId xmlns:a16="http://schemas.microsoft.com/office/drawing/2014/main" id="{024C9C5B-94E8-966C-B003-0062AE2E48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" y="-6195"/>
            <a:ext cx="12195607" cy="6864195"/>
          </a:xfrm>
          <a:prstGeom prst="rect">
            <a:avLst/>
          </a:prstGeom>
        </p:spPr>
      </p:pic>
      <p:pic>
        <p:nvPicPr>
          <p:cNvPr id="3" name="Picture 2" descr="A black and green circle with a black background&#10;&#10;Description automatically generated">
            <a:extLst>
              <a:ext uri="{FF2B5EF4-FFF2-40B4-BE49-F238E27FC236}">
                <a16:creationId xmlns:a16="http://schemas.microsoft.com/office/drawing/2014/main" id="{67376AD5-00D5-2B0B-30EE-AC571E899A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30"/>
          <a:stretch/>
        </p:blipFill>
        <p:spPr>
          <a:xfrm>
            <a:off x="9253241" y="4022693"/>
            <a:ext cx="2946065" cy="2835307"/>
          </a:xfrm>
          <a:prstGeom prst="rect">
            <a:avLst/>
          </a:prstGeom>
        </p:spPr>
      </p:pic>
      <p:pic>
        <p:nvPicPr>
          <p:cNvPr id="4" name="Picture 3" descr="A group of logos with text&#10;&#10;Description automatically generated">
            <a:extLst>
              <a:ext uri="{FF2B5EF4-FFF2-40B4-BE49-F238E27FC236}">
                <a16:creationId xmlns:a16="http://schemas.microsoft.com/office/drawing/2014/main" id="{8C3DF0FA-47A5-05B8-E665-430D37ED15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90" y="5516122"/>
            <a:ext cx="7941663" cy="1172341"/>
          </a:xfrm>
          <a:prstGeom prst="rect">
            <a:avLst/>
          </a:prstGeom>
        </p:spPr>
      </p:pic>
      <p:pic>
        <p:nvPicPr>
          <p:cNvPr id="5" name="Picture 4" descr="A logo with text overlay&#10;&#10;Description automatically generated">
            <a:extLst>
              <a:ext uri="{FF2B5EF4-FFF2-40B4-BE49-F238E27FC236}">
                <a16:creationId xmlns:a16="http://schemas.microsoft.com/office/drawing/2014/main" id="{3854AE2B-E486-43BB-495B-AA7580F4EA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91" y="248611"/>
            <a:ext cx="3351010" cy="162344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3CC5BC6-AE4E-FAE7-E20A-846F9AFE5A4F}"/>
              </a:ext>
            </a:extLst>
          </p:cNvPr>
          <p:cNvSpPr txBox="1">
            <a:spLocks/>
          </p:cNvSpPr>
          <p:nvPr/>
        </p:nvSpPr>
        <p:spPr>
          <a:xfrm>
            <a:off x="5341306" y="248611"/>
            <a:ext cx="6618514" cy="173488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Brockmann SemiBold" pitchFamily="50" charset="0"/>
                <a:ea typeface="+mj-ea"/>
                <a:cs typeface="+mj-cs"/>
              </a:defRPr>
            </a:lvl1pPr>
          </a:lstStyle>
          <a:p>
            <a:pPr algn="r"/>
            <a:r>
              <a:rPr lang="en-GB" sz="3200" err="1">
                <a:solidFill>
                  <a:srgbClr val="0E1647"/>
                </a:solidFill>
              </a:rPr>
              <a:t>COastal</a:t>
            </a:r>
            <a:r>
              <a:rPr lang="en-GB" sz="3200">
                <a:solidFill>
                  <a:srgbClr val="0E1647"/>
                </a:solidFill>
              </a:rPr>
              <a:t> Communities And Seas Together for Resilience</a:t>
            </a:r>
            <a:br>
              <a:rPr lang="en-GB" sz="3200">
                <a:solidFill>
                  <a:srgbClr val="0E1647"/>
                </a:solidFill>
              </a:rPr>
            </a:br>
            <a:r>
              <a:rPr lang="en-GB" sz="3200">
                <a:solidFill>
                  <a:srgbClr val="0E1647"/>
                </a:solidFill>
              </a:rPr>
              <a:t>(COAST-R Network+)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1F75C52-C3EC-7CF8-762B-C654953939C4}"/>
              </a:ext>
            </a:extLst>
          </p:cNvPr>
          <p:cNvGrpSpPr/>
          <p:nvPr/>
        </p:nvGrpSpPr>
        <p:grpSpPr>
          <a:xfrm>
            <a:off x="2615132" y="4713218"/>
            <a:ext cx="6441522" cy="643956"/>
            <a:chOff x="2465850" y="4089671"/>
            <a:chExt cx="6441522" cy="64395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FD3B2BF-BC81-4405-D2A7-5AC68E738424}"/>
                </a:ext>
              </a:extLst>
            </p:cNvPr>
            <p:cNvSpPr/>
            <p:nvPr/>
          </p:nvSpPr>
          <p:spPr>
            <a:xfrm>
              <a:off x="2465850" y="4089671"/>
              <a:ext cx="3821549" cy="643956"/>
            </a:xfrm>
            <a:prstGeom prst="rect">
              <a:avLst/>
            </a:prstGeom>
            <a:solidFill>
              <a:srgbClr val="2A9D8F"/>
            </a:solidFill>
            <a:ln>
              <a:solidFill>
                <a:srgbClr val="2A9D8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2B48322-A7E2-D672-E7E2-A54F9BE20E2C}"/>
                </a:ext>
              </a:extLst>
            </p:cNvPr>
            <p:cNvSpPr txBox="1"/>
            <p:nvPr/>
          </p:nvSpPr>
          <p:spPr>
            <a:xfrm>
              <a:off x="2582772" y="4156342"/>
              <a:ext cx="6324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>
                  <a:solidFill>
                    <a:schemeClr val="bg1"/>
                  </a:solidFill>
                  <a:latin typeface="Brockmann SemiBold" pitchFamily="50" charset="0"/>
                </a:rPr>
                <a:t>ukcoastalresilience.org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DA9A7F68-C9AC-7D3A-4C3E-65E935FE7485}"/>
              </a:ext>
            </a:extLst>
          </p:cNvPr>
          <p:cNvSpPr/>
          <p:nvPr/>
        </p:nvSpPr>
        <p:spPr>
          <a:xfrm>
            <a:off x="1387653" y="2097669"/>
            <a:ext cx="6276509" cy="2456602"/>
          </a:xfrm>
          <a:prstGeom prst="rect">
            <a:avLst/>
          </a:prstGeom>
          <a:solidFill>
            <a:srgbClr val="2A9D8F"/>
          </a:solidFill>
          <a:ln>
            <a:solidFill>
              <a:srgbClr val="2A9D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KEY NUMBERS SO FAR</a:t>
            </a:r>
          </a:p>
          <a:p>
            <a:pPr algn="ctr"/>
            <a:r>
              <a:rPr lang="en-GB" b="1" dirty="0"/>
              <a:t>440 network sign-ups</a:t>
            </a:r>
          </a:p>
          <a:p>
            <a:pPr algn="ctr"/>
            <a:r>
              <a:rPr lang="en-GB" b="1"/>
              <a:t>885 LinkedIn followers</a:t>
            </a:r>
          </a:p>
          <a:p>
            <a:pPr algn="ctr"/>
            <a:r>
              <a:rPr lang="en-GB" b="1" dirty="0"/>
              <a:t>23 engagement activities, reaching 2878 people</a:t>
            </a:r>
          </a:p>
          <a:p>
            <a:pPr algn="ctr"/>
            <a:r>
              <a:rPr lang="en-GB" b="1" dirty="0"/>
              <a:t>2 gov.uk committee appearances</a:t>
            </a:r>
          </a:p>
          <a:p>
            <a:pPr algn="ctr"/>
            <a:r>
              <a:rPr lang="en-GB" b="1" dirty="0"/>
              <a:t>1 gov.uk inquiry submission</a:t>
            </a:r>
          </a:p>
          <a:p>
            <a:pPr algn="ctr"/>
            <a:r>
              <a:rPr lang="en-GB" b="1" dirty="0"/>
              <a:t>3 webinars held </a:t>
            </a:r>
            <a:endParaRPr lang="en-GB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B79C8EF-B2C6-D9F7-36E2-07EB433D5447}"/>
              </a:ext>
            </a:extLst>
          </p:cNvPr>
          <p:cNvGrpSpPr/>
          <p:nvPr/>
        </p:nvGrpSpPr>
        <p:grpSpPr>
          <a:xfrm>
            <a:off x="8539421" y="5817379"/>
            <a:ext cx="3367762" cy="626620"/>
            <a:chOff x="8014922" y="5675865"/>
            <a:chExt cx="3761519" cy="62662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48DC516-D636-EC53-0CB1-2FCF856B894E}"/>
                </a:ext>
              </a:extLst>
            </p:cNvPr>
            <p:cNvSpPr/>
            <p:nvPr/>
          </p:nvSpPr>
          <p:spPr>
            <a:xfrm>
              <a:off x="8014922" y="5675865"/>
              <a:ext cx="3761519" cy="626620"/>
            </a:xfrm>
            <a:prstGeom prst="rect">
              <a:avLst/>
            </a:prstGeom>
            <a:solidFill>
              <a:srgbClr val="2A9D8F"/>
            </a:solidFill>
            <a:ln>
              <a:solidFill>
                <a:srgbClr val="2A9D8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E71D498-4D3D-9000-7AF3-5704BB4A8D45}"/>
                </a:ext>
              </a:extLst>
            </p:cNvPr>
            <p:cNvSpPr txBox="1"/>
            <p:nvPr/>
          </p:nvSpPr>
          <p:spPr>
            <a:xfrm>
              <a:off x="8014922" y="5697637"/>
              <a:ext cx="36087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2800">
                  <a:solidFill>
                    <a:schemeClr val="bg1"/>
                  </a:solidFill>
                  <a:latin typeface="Brockmann SemiBold" pitchFamily="50" charset="0"/>
                </a:rPr>
                <a:t>#CoastRNetwork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9461455B-7DF2-CE16-6B68-4B0044CF311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0004" t="6035" r="27328" b="54246"/>
          <a:stretch>
            <a:fillRect/>
          </a:stretch>
        </p:blipFill>
        <p:spPr>
          <a:xfrm>
            <a:off x="8526080" y="1824754"/>
            <a:ext cx="3394444" cy="4640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2392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94e8943-8110-4f5e-8132-6f97247e223b" xsi:nil="true"/>
    <lcf76f155ced4ddcb4097134ff3c332f xmlns="6881ec57-abd5-4062-b6f1-ac04748b35fd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0B10016CFD504091247CCFC14F10A0" ma:contentTypeVersion="16" ma:contentTypeDescription="Create a new document." ma:contentTypeScope="" ma:versionID="df020fe44f5c7a7cfb7483ac97c704b2">
  <xsd:schema xmlns:xsd="http://www.w3.org/2001/XMLSchema" xmlns:xs="http://www.w3.org/2001/XMLSchema" xmlns:p="http://schemas.microsoft.com/office/2006/metadata/properties" xmlns:ns2="6881ec57-abd5-4062-b6f1-ac04748b35fd" xmlns:ns3="c94e8943-8110-4f5e-8132-6f97247e223b" targetNamespace="http://schemas.microsoft.com/office/2006/metadata/properties" ma:root="true" ma:fieldsID="15d121cc133837464acbeefef520bc67" ns2:_="" ns3:_="">
    <xsd:import namespace="6881ec57-abd5-4062-b6f1-ac04748b35fd"/>
    <xsd:import namespace="c94e8943-8110-4f5e-8132-6f97247e223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SearchProperties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81ec57-abd5-4062-b6f1-ac04748b35f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10f13b88-e628-427a-a7d3-46ff87ef6df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4e8943-8110-4f5e-8132-6f97247e223b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fa97139f-2267-4837-9d3c-666bb9646c42}" ma:internalName="TaxCatchAll" ma:showField="CatchAllData" ma:web="c94e8943-8110-4f5e-8132-6f97247e223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D9D34D4-0607-474F-827A-AA943462CC35}">
  <ds:schemaRefs>
    <ds:schemaRef ds:uri="6881ec57-abd5-4062-b6f1-ac04748b35fd"/>
    <ds:schemaRef ds:uri="c94e8943-8110-4f5e-8132-6f97247e223b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532D3091-3301-4284-B2F5-ABFFF6711909}">
  <ds:schemaRefs>
    <ds:schemaRef ds:uri="6881ec57-abd5-4062-b6f1-ac04748b35fd"/>
    <ds:schemaRef ds:uri="c94e8943-8110-4f5e-8132-6f97247e223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0B5B130A-CF9E-4679-AF15-362F39D4B176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490a8197-7b83-4f10-89b9-83189be3835e}" enabled="0" method="" siteId="{490a8197-7b83-4f10-89b9-83189be3835e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1832</Words>
  <Application>Microsoft Office PowerPoint</Application>
  <PresentationFormat>Widescreen</PresentationFormat>
  <Paragraphs>275</Paragraphs>
  <Slides>25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Aptos</vt:lpstr>
      <vt:lpstr>Aptos Display</vt:lpstr>
      <vt:lpstr>Arial</vt:lpstr>
      <vt:lpstr>Brockmann</vt:lpstr>
      <vt:lpstr>Brockmann SemiBold</vt:lpstr>
      <vt:lpstr>Calibri</vt:lpstr>
      <vt:lpstr>Suisse Int'l</vt:lpstr>
      <vt:lpstr>Office Theme</vt:lpstr>
      <vt:lpstr>1_Office Theme</vt:lpstr>
      <vt:lpstr>PowerPoint Presentation</vt:lpstr>
      <vt:lpstr>PowerPoint Presentation</vt:lpstr>
      <vt:lpstr>The ReCCS Programme</vt:lpstr>
      <vt:lpstr>4 ReCCS projects</vt:lpstr>
      <vt:lpstr>COastal Communities &amp; Seas Together for Resilience (aka Coast-R Network)</vt:lpstr>
      <vt:lpstr>Our objectives </vt:lpstr>
      <vt:lpstr>Our cross-cutting themes</vt:lpstr>
      <vt:lpstr>PowerPoint Presentation</vt:lpstr>
      <vt:lpstr>PowerPoint Presentation</vt:lpstr>
      <vt:lpstr>PowerPoint Presentation</vt:lpstr>
      <vt:lpstr>Overarching Focus : Round 1</vt:lpstr>
      <vt:lpstr>This might include activities which :</vt:lpstr>
      <vt:lpstr>Round 1 Priority Activity Areas : (x 6) :</vt:lpstr>
      <vt:lpstr>Funding Pathways &amp; Grant Size :</vt:lpstr>
      <vt:lpstr>Eligibility (1) :</vt:lpstr>
      <vt:lpstr>Eligibility (2) :</vt:lpstr>
      <vt:lpstr>Grant Awards &amp; FEC :</vt:lpstr>
      <vt:lpstr>Examples of Eligible Costs:</vt:lpstr>
      <vt:lpstr>Exclusions :</vt:lpstr>
      <vt:lpstr>Limitations :</vt:lpstr>
      <vt:lpstr>Limitations : Examples :</vt:lpstr>
      <vt:lpstr>Mandatory Deliverables:</vt:lpstr>
      <vt:lpstr>Other Outputs - Examples</vt:lpstr>
      <vt:lpstr>Submission Process &amp; Timeline :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Emma Platt-Lowe</dc:creator>
  <cp:lastModifiedBy>Amy Richardson</cp:lastModifiedBy>
  <cp:revision>2</cp:revision>
  <dcterms:created xsi:type="dcterms:W3CDTF">2025-09-29T15:05:39Z</dcterms:created>
  <dcterms:modified xsi:type="dcterms:W3CDTF">2025-10-14T15:15:16Z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0x010100FD0B10016CFD504091247CCFC14F10A0</vt:lpwstr>
  </property>
  <property fmtid="{D5CDD505-2E9C-101B-9397-08002B2CF9AE}" pid="3" name="MediaServiceImageTags">
    <vt:lpwstr/>
  </property>
</Properties>
</file>